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43891200" cy="32918400"/>
  <p:notesSz cx="6858000" cy="9144000"/>
  <p:custDataLst>
    <p:tags r:id="rId7"/>
  </p:custDataLst>
  <p:defaultTextStyle>
    <a:defPPr>
      <a:defRPr lang="en-US"/>
    </a:defPPr>
    <a:lvl1pPr marL="0" algn="l" defTabSz="3844363" rtl="0" eaLnBrk="1" latinLnBrk="0" hangingPunct="1">
      <a:defRPr sz="7537" kern="1200">
        <a:solidFill>
          <a:schemeClr val="tx1"/>
        </a:solidFill>
        <a:latin typeface="+mn-lt"/>
        <a:ea typeface="+mn-ea"/>
        <a:cs typeface="+mn-cs"/>
      </a:defRPr>
    </a:lvl1pPr>
    <a:lvl2pPr marL="1922183" algn="l" defTabSz="3844363" rtl="0" eaLnBrk="1" latinLnBrk="0" hangingPunct="1">
      <a:defRPr sz="7537" kern="1200">
        <a:solidFill>
          <a:schemeClr val="tx1"/>
        </a:solidFill>
        <a:latin typeface="+mn-lt"/>
        <a:ea typeface="+mn-ea"/>
        <a:cs typeface="+mn-cs"/>
      </a:defRPr>
    </a:lvl2pPr>
    <a:lvl3pPr marL="3844363" algn="l" defTabSz="3844363" rtl="0" eaLnBrk="1" latinLnBrk="0" hangingPunct="1">
      <a:defRPr sz="7537" kern="1200">
        <a:solidFill>
          <a:schemeClr val="tx1"/>
        </a:solidFill>
        <a:latin typeface="+mn-lt"/>
        <a:ea typeface="+mn-ea"/>
        <a:cs typeface="+mn-cs"/>
      </a:defRPr>
    </a:lvl3pPr>
    <a:lvl4pPr marL="5766546" algn="l" defTabSz="3844363" rtl="0" eaLnBrk="1" latinLnBrk="0" hangingPunct="1">
      <a:defRPr sz="7537" kern="1200">
        <a:solidFill>
          <a:schemeClr val="tx1"/>
        </a:solidFill>
        <a:latin typeface="+mn-lt"/>
        <a:ea typeface="+mn-ea"/>
        <a:cs typeface="+mn-cs"/>
      </a:defRPr>
    </a:lvl4pPr>
    <a:lvl5pPr marL="7688727" algn="l" defTabSz="3844363" rtl="0" eaLnBrk="1" latinLnBrk="0" hangingPunct="1">
      <a:defRPr sz="7537" kern="1200">
        <a:solidFill>
          <a:schemeClr val="tx1"/>
        </a:solidFill>
        <a:latin typeface="+mn-lt"/>
        <a:ea typeface="+mn-ea"/>
        <a:cs typeface="+mn-cs"/>
      </a:defRPr>
    </a:lvl5pPr>
    <a:lvl6pPr marL="9610909" algn="l" defTabSz="3844363" rtl="0" eaLnBrk="1" latinLnBrk="0" hangingPunct="1">
      <a:defRPr sz="7537" kern="1200">
        <a:solidFill>
          <a:schemeClr val="tx1"/>
        </a:solidFill>
        <a:latin typeface="+mn-lt"/>
        <a:ea typeface="+mn-ea"/>
        <a:cs typeface="+mn-cs"/>
      </a:defRPr>
    </a:lvl6pPr>
    <a:lvl7pPr marL="11533090" algn="l" defTabSz="3844363" rtl="0" eaLnBrk="1" latinLnBrk="0" hangingPunct="1">
      <a:defRPr sz="7537" kern="1200">
        <a:solidFill>
          <a:schemeClr val="tx1"/>
        </a:solidFill>
        <a:latin typeface="+mn-lt"/>
        <a:ea typeface="+mn-ea"/>
        <a:cs typeface="+mn-cs"/>
      </a:defRPr>
    </a:lvl7pPr>
    <a:lvl8pPr marL="13455272" algn="l" defTabSz="3844363" rtl="0" eaLnBrk="1" latinLnBrk="0" hangingPunct="1">
      <a:defRPr sz="7537" kern="1200">
        <a:solidFill>
          <a:schemeClr val="tx1"/>
        </a:solidFill>
        <a:latin typeface="+mn-lt"/>
        <a:ea typeface="+mn-ea"/>
        <a:cs typeface="+mn-cs"/>
      </a:defRPr>
    </a:lvl8pPr>
    <a:lvl9pPr marL="15377455" algn="l" defTabSz="3844363" rtl="0" eaLnBrk="1" latinLnBrk="0" hangingPunct="1">
      <a:defRPr sz="7537"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367708A-216D-4C4E-8DB6-E21F354E6ECC}">
          <p14:sldIdLst>
            <p14:sldId id="257"/>
          </p14:sldIdLst>
        </p14:section>
      </p14:sectionLst>
    </p:ext>
    <p:ext uri="{EFAFB233-063F-42B5-8137-9DF3F51BA10A}">
      <p15:sldGuideLst xmlns:p15="http://schemas.microsoft.com/office/powerpoint/2012/main">
        <p15:guide id="1" orient="horz" pos="2592" userDrawn="1">
          <p15:clr>
            <a:srgbClr val="A4A3A4"/>
          </p15:clr>
        </p15:guide>
        <p15:guide id="2" pos="27318" userDrawn="1">
          <p15:clr>
            <a:srgbClr val="A4A3A4"/>
          </p15:clr>
        </p15:guide>
        <p15:guide id="3" orient="horz" pos="20354" userDrawn="1">
          <p15:clr>
            <a:srgbClr val="A4A3A4"/>
          </p15:clr>
        </p15:guide>
        <p15:guide id="4" pos="274" userDrawn="1">
          <p15:clr>
            <a:srgbClr val="A4A3A4"/>
          </p15:clr>
        </p15:guide>
        <p15:guide id="5" pos="6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Fitzkee" initials="NCF" lastIdx="2" clrIdx="0"/>
  <p:cmAuthor id="1" name="Warren, Jay" initials="WJ" lastIdx="1" clrIdx="1">
    <p:extLst>
      <p:ext uri="{19B8F6BF-5375-455C-9EA6-DF929625EA0E}">
        <p15:presenceInfo xmlns:p15="http://schemas.microsoft.com/office/powerpoint/2012/main" userId="S::jdw1149@msstate.edu::becb1212-52b1-4252-ad1d-3b36074ba5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0" autoAdjust="0"/>
    <p:restoredTop sz="90253" autoAdjust="0"/>
  </p:normalViewPr>
  <p:slideViewPr>
    <p:cSldViewPr>
      <p:cViewPr>
        <p:scale>
          <a:sx n="20" d="100"/>
          <a:sy n="20" d="100"/>
        </p:scale>
        <p:origin x="238" y="4"/>
      </p:cViewPr>
      <p:guideLst>
        <p:guide orient="horz" pos="2592"/>
        <p:guide pos="27318"/>
        <p:guide orient="horz" pos="20354"/>
        <p:guide pos="274"/>
        <p:guide pos="614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der, Steve" userId="dbf0b3da-0c41-4ea3-a6b3-95dbbe80da52" providerId="ADAL" clId="{5F32C670-1527-4E75-9ACE-389951A5C5E5}"/>
    <pc:docChg chg="undo custSel modSld">
      <pc:chgData name="Elder, Steve" userId="dbf0b3da-0c41-4ea3-a6b3-95dbbe80da52" providerId="ADAL" clId="{5F32C670-1527-4E75-9ACE-389951A5C5E5}" dt="2021-03-29T16:32:36.696" v="2027" actId="20577"/>
      <pc:docMkLst>
        <pc:docMk/>
      </pc:docMkLst>
      <pc:sldChg chg="addSp delSp modSp">
        <pc:chgData name="Elder, Steve" userId="dbf0b3da-0c41-4ea3-a6b3-95dbbe80da52" providerId="ADAL" clId="{5F32C670-1527-4E75-9ACE-389951A5C5E5}" dt="2021-03-29T16:32:36.696" v="2027" actId="20577"/>
        <pc:sldMkLst>
          <pc:docMk/>
          <pc:sldMk cId="3523759832" sldId="257"/>
        </pc:sldMkLst>
        <pc:spChg chg="mod">
          <ac:chgData name="Elder, Steve" userId="dbf0b3da-0c41-4ea3-a6b3-95dbbe80da52" providerId="ADAL" clId="{5F32C670-1527-4E75-9ACE-389951A5C5E5}" dt="2021-03-29T15:13:37.535" v="178" actId="164"/>
          <ac:spMkLst>
            <pc:docMk/>
            <pc:sldMk cId="3523759832" sldId="257"/>
            <ac:spMk id="3" creationId="{C4941AF8-69CD-42A3-867B-ED80667F6408}"/>
          </ac:spMkLst>
        </pc:spChg>
        <pc:spChg chg="mod">
          <ac:chgData name="Elder, Steve" userId="dbf0b3da-0c41-4ea3-a6b3-95dbbe80da52" providerId="ADAL" clId="{5F32C670-1527-4E75-9ACE-389951A5C5E5}" dt="2021-03-29T16:32:36.696" v="2027" actId="20577"/>
          <ac:spMkLst>
            <pc:docMk/>
            <pc:sldMk cId="3523759832" sldId="257"/>
            <ac:spMk id="4" creationId="{00000000-0000-0000-0000-000000000000}"/>
          </ac:spMkLst>
        </pc:spChg>
        <pc:spChg chg="add mod">
          <ac:chgData name="Elder, Steve" userId="dbf0b3da-0c41-4ea3-a6b3-95dbbe80da52" providerId="ADAL" clId="{5F32C670-1527-4E75-9ACE-389951A5C5E5}" dt="2021-03-29T15:15:34.840" v="249" actId="164"/>
          <ac:spMkLst>
            <pc:docMk/>
            <pc:sldMk cId="3523759832" sldId="257"/>
            <ac:spMk id="6" creationId="{CBF4F2A3-A2F1-4E1C-90D5-CF7ECFE0C0AD}"/>
          </ac:spMkLst>
        </pc:spChg>
        <pc:spChg chg="mod">
          <ac:chgData name="Elder, Steve" userId="dbf0b3da-0c41-4ea3-a6b3-95dbbe80da52" providerId="ADAL" clId="{5F32C670-1527-4E75-9ACE-389951A5C5E5}" dt="2021-03-29T16:26:53.890" v="1913" actId="20577"/>
          <ac:spMkLst>
            <pc:docMk/>
            <pc:sldMk cId="3523759832" sldId="257"/>
            <ac:spMk id="8" creationId="{7361D08B-D57A-AA4D-A089-0F3B28DCCB82}"/>
          </ac:spMkLst>
        </pc:spChg>
        <pc:spChg chg="add mod">
          <ac:chgData name="Elder, Steve" userId="dbf0b3da-0c41-4ea3-a6b3-95dbbe80da52" providerId="ADAL" clId="{5F32C670-1527-4E75-9ACE-389951A5C5E5}" dt="2021-03-29T15:18:43.539" v="308" actId="164"/>
          <ac:spMkLst>
            <pc:docMk/>
            <pc:sldMk cId="3523759832" sldId="257"/>
            <ac:spMk id="11" creationId="{E840448B-441A-4A5C-9FDD-F0818C815A64}"/>
          </ac:spMkLst>
        </pc:spChg>
        <pc:spChg chg="add del mod">
          <ac:chgData name="Elder, Steve" userId="dbf0b3da-0c41-4ea3-a6b3-95dbbe80da52" providerId="ADAL" clId="{5F32C670-1527-4E75-9ACE-389951A5C5E5}" dt="2021-03-29T15:24:38.199" v="369"/>
          <ac:spMkLst>
            <pc:docMk/>
            <pc:sldMk cId="3523759832" sldId="257"/>
            <ac:spMk id="17" creationId="{C5892463-CFF0-4140-AD71-26CC7197F6CF}"/>
          </ac:spMkLst>
        </pc:spChg>
        <pc:spChg chg="add mod">
          <ac:chgData name="Elder, Steve" userId="dbf0b3da-0c41-4ea3-a6b3-95dbbe80da52" providerId="ADAL" clId="{5F32C670-1527-4E75-9ACE-389951A5C5E5}" dt="2021-03-29T15:59:46.027" v="1404" actId="1076"/>
          <ac:spMkLst>
            <pc:docMk/>
            <pc:sldMk cId="3523759832" sldId="257"/>
            <ac:spMk id="21" creationId="{A548EDE4-1B48-439B-A390-B192725B31D6}"/>
          </ac:spMkLst>
        </pc:spChg>
        <pc:spChg chg="mod">
          <ac:chgData name="Elder, Steve" userId="dbf0b3da-0c41-4ea3-a6b3-95dbbe80da52" providerId="ADAL" clId="{5F32C670-1527-4E75-9ACE-389951A5C5E5}" dt="2021-03-29T16:29:53.071" v="2016" actId="20577"/>
          <ac:spMkLst>
            <pc:docMk/>
            <pc:sldMk cId="3523759832" sldId="257"/>
            <ac:spMk id="27" creationId="{38F860A8-05BC-5743-B013-B371A9AEDC69}"/>
          </ac:spMkLst>
        </pc:spChg>
        <pc:spChg chg="mod">
          <ac:chgData name="Elder, Steve" userId="dbf0b3da-0c41-4ea3-a6b3-95dbbe80da52" providerId="ADAL" clId="{5F32C670-1527-4E75-9ACE-389951A5C5E5}" dt="2021-03-29T15:23:39.564" v="364" actId="1076"/>
          <ac:spMkLst>
            <pc:docMk/>
            <pc:sldMk cId="3523759832" sldId="257"/>
            <ac:spMk id="28" creationId="{9DCC08BC-A1C9-E040-B88B-150B5CAD1C82}"/>
          </ac:spMkLst>
        </pc:spChg>
        <pc:spChg chg="mod">
          <ac:chgData name="Elder, Steve" userId="dbf0b3da-0c41-4ea3-a6b3-95dbbe80da52" providerId="ADAL" clId="{5F32C670-1527-4E75-9ACE-389951A5C5E5}" dt="2021-03-29T15:59:34.561" v="1403" actId="14100"/>
          <ac:spMkLst>
            <pc:docMk/>
            <pc:sldMk cId="3523759832" sldId="257"/>
            <ac:spMk id="29" creationId="{10C6A405-16C5-994A-9B5C-8E8B29A73411}"/>
          </ac:spMkLst>
        </pc:spChg>
        <pc:spChg chg="mod">
          <ac:chgData name="Elder, Steve" userId="dbf0b3da-0c41-4ea3-a6b3-95dbbe80da52" providerId="ADAL" clId="{5F32C670-1527-4E75-9ACE-389951A5C5E5}" dt="2021-03-29T16:21:22.524" v="1807" actId="164"/>
          <ac:spMkLst>
            <pc:docMk/>
            <pc:sldMk cId="3523759832" sldId="257"/>
            <ac:spMk id="31" creationId="{7DBB370B-349D-6349-A451-39F797DA6CD5}"/>
          </ac:spMkLst>
        </pc:spChg>
        <pc:spChg chg="del">
          <ac:chgData name="Elder, Steve" userId="dbf0b3da-0c41-4ea3-a6b3-95dbbe80da52" providerId="ADAL" clId="{5F32C670-1527-4E75-9ACE-389951A5C5E5}" dt="2021-03-29T15:20:30.469" v="316" actId="478"/>
          <ac:spMkLst>
            <pc:docMk/>
            <pc:sldMk cId="3523759832" sldId="257"/>
            <ac:spMk id="33" creationId="{93E64056-68A3-7C4B-BF88-8194E7CD5FC1}"/>
          </ac:spMkLst>
        </pc:spChg>
        <pc:spChg chg="mod">
          <ac:chgData name="Elder, Steve" userId="dbf0b3da-0c41-4ea3-a6b3-95dbbe80da52" providerId="ADAL" clId="{5F32C670-1527-4E75-9ACE-389951A5C5E5}" dt="2021-03-29T15:38:14.646" v="838" actId="20577"/>
          <ac:spMkLst>
            <pc:docMk/>
            <pc:sldMk cId="3523759832" sldId="257"/>
            <ac:spMk id="34" creationId="{4C2335A8-81A8-9E4C-B52F-43044D63887B}"/>
          </ac:spMkLst>
        </pc:spChg>
        <pc:spChg chg="mod">
          <ac:chgData name="Elder, Steve" userId="dbf0b3da-0c41-4ea3-a6b3-95dbbe80da52" providerId="ADAL" clId="{5F32C670-1527-4E75-9ACE-389951A5C5E5}" dt="2021-03-29T15:59:57.951" v="1411" actId="1076"/>
          <ac:spMkLst>
            <pc:docMk/>
            <pc:sldMk cId="3523759832" sldId="257"/>
            <ac:spMk id="36" creationId="{2936A0B2-D7D3-F949-9A3D-48C0DA3EB3DD}"/>
          </ac:spMkLst>
        </pc:spChg>
        <pc:spChg chg="add mod">
          <ac:chgData name="Elder, Steve" userId="dbf0b3da-0c41-4ea3-a6b3-95dbbe80da52" providerId="ADAL" clId="{5F32C670-1527-4E75-9ACE-389951A5C5E5}" dt="2021-03-29T16:09:25.087" v="1647" actId="164"/>
          <ac:spMkLst>
            <pc:docMk/>
            <pc:sldMk cId="3523759832" sldId="257"/>
            <ac:spMk id="43" creationId="{5851EF98-6E3E-4BE1-9316-A374849E41DC}"/>
          </ac:spMkLst>
        </pc:spChg>
        <pc:spChg chg="add mod">
          <ac:chgData name="Elder, Steve" userId="dbf0b3da-0c41-4ea3-a6b3-95dbbe80da52" providerId="ADAL" clId="{5F32C670-1527-4E75-9ACE-389951A5C5E5}" dt="2021-03-29T16:17:07.827" v="1777" actId="164"/>
          <ac:spMkLst>
            <pc:docMk/>
            <pc:sldMk cId="3523759832" sldId="257"/>
            <ac:spMk id="45" creationId="{A4547F5D-1D3B-431F-807C-75FC508F2B73}"/>
          </ac:spMkLst>
        </pc:spChg>
        <pc:spChg chg="mod">
          <ac:chgData name="Elder, Steve" userId="dbf0b3da-0c41-4ea3-a6b3-95dbbe80da52" providerId="ADAL" clId="{5F32C670-1527-4E75-9ACE-389951A5C5E5}" dt="2021-03-29T16:13:28.793" v="1709" actId="20577"/>
          <ac:spMkLst>
            <pc:docMk/>
            <pc:sldMk cId="3523759832" sldId="257"/>
            <ac:spMk id="49" creationId="{9478C9DC-BAD0-2348-84A4-4D09DB757EF0}"/>
          </ac:spMkLst>
        </pc:spChg>
        <pc:spChg chg="del mod">
          <ac:chgData name="Elder, Steve" userId="dbf0b3da-0c41-4ea3-a6b3-95dbbe80da52" providerId="ADAL" clId="{5F32C670-1527-4E75-9ACE-389951A5C5E5}" dt="2021-03-29T15:57:19.183" v="1379" actId="478"/>
          <ac:spMkLst>
            <pc:docMk/>
            <pc:sldMk cId="3523759832" sldId="257"/>
            <ac:spMk id="52" creationId="{1A19179E-2324-BD49-A979-2A448776FC4E}"/>
          </ac:spMkLst>
        </pc:spChg>
        <pc:spChg chg="mod">
          <ac:chgData name="Elder, Steve" userId="dbf0b3da-0c41-4ea3-a6b3-95dbbe80da52" providerId="ADAL" clId="{5F32C670-1527-4E75-9ACE-389951A5C5E5}" dt="2021-03-29T16:19:44.112" v="1804" actId="1036"/>
          <ac:spMkLst>
            <pc:docMk/>
            <pc:sldMk cId="3523759832" sldId="257"/>
            <ac:spMk id="54" creationId="{D0B48120-29F9-7844-81A0-5E9140FD638E}"/>
          </ac:spMkLst>
        </pc:spChg>
        <pc:spChg chg="mod">
          <ac:chgData name="Elder, Steve" userId="dbf0b3da-0c41-4ea3-a6b3-95dbbe80da52" providerId="ADAL" clId="{5F32C670-1527-4E75-9ACE-389951A5C5E5}" dt="2021-03-29T16:25:10.537" v="1904" actId="20577"/>
          <ac:spMkLst>
            <pc:docMk/>
            <pc:sldMk cId="3523759832" sldId="257"/>
            <ac:spMk id="57" creationId="{E6209AE3-EDED-E743-8CF0-D89369AD8E26}"/>
          </ac:spMkLst>
        </pc:spChg>
        <pc:spChg chg="del">
          <ac:chgData name="Elder, Steve" userId="dbf0b3da-0c41-4ea3-a6b3-95dbbe80da52" providerId="ADAL" clId="{5F32C670-1527-4E75-9ACE-389951A5C5E5}" dt="2021-03-29T15:20:31.291" v="317" actId="478"/>
          <ac:spMkLst>
            <pc:docMk/>
            <pc:sldMk cId="3523759832" sldId="257"/>
            <ac:spMk id="58" creationId="{A9C804C7-3C5B-FB47-ABC8-9CE15F4D8066}"/>
          </ac:spMkLst>
        </pc:spChg>
        <pc:spChg chg="mod">
          <ac:chgData name="Elder, Steve" userId="dbf0b3da-0c41-4ea3-a6b3-95dbbe80da52" providerId="ADAL" clId="{5F32C670-1527-4E75-9ACE-389951A5C5E5}" dt="2021-03-29T15:59:34.561" v="1403" actId="14100"/>
          <ac:spMkLst>
            <pc:docMk/>
            <pc:sldMk cId="3523759832" sldId="257"/>
            <ac:spMk id="59" creationId="{A07E63EC-28FA-464F-B299-F9D77087440C}"/>
          </ac:spMkLst>
        </pc:spChg>
        <pc:spChg chg="del">
          <ac:chgData name="Elder, Steve" userId="dbf0b3da-0c41-4ea3-a6b3-95dbbe80da52" providerId="ADAL" clId="{5F32C670-1527-4E75-9ACE-389951A5C5E5}" dt="2021-03-29T15:20:32.219" v="318" actId="478"/>
          <ac:spMkLst>
            <pc:docMk/>
            <pc:sldMk cId="3523759832" sldId="257"/>
            <ac:spMk id="60" creationId="{B53F4D08-73A4-B248-9D62-E816327008B6}"/>
          </ac:spMkLst>
        </pc:spChg>
        <pc:spChg chg="mod">
          <ac:chgData name="Elder, Steve" userId="dbf0b3da-0c41-4ea3-a6b3-95dbbe80da52" providerId="ADAL" clId="{5F32C670-1527-4E75-9ACE-389951A5C5E5}" dt="2021-03-29T15:59:34.561" v="1403" actId="14100"/>
          <ac:spMkLst>
            <pc:docMk/>
            <pc:sldMk cId="3523759832" sldId="257"/>
            <ac:spMk id="61" creationId="{5B172465-D767-C847-9769-FD6BB1A0AF10}"/>
          </ac:spMkLst>
        </pc:spChg>
        <pc:spChg chg="mod">
          <ac:chgData name="Elder, Steve" userId="dbf0b3da-0c41-4ea3-a6b3-95dbbe80da52" providerId="ADAL" clId="{5F32C670-1527-4E75-9ACE-389951A5C5E5}" dt="2021-03-29T16:31:03.923" v="2022" actId="164"/>
          <ac:spMkLst>
            <pc:docMk/>
            <pc:sldMk cId="3523759832" sldId="257"/>
            <ac:spMk id="66" creationId="{139D77D6-9E56-A746-A9DA-D339CF3605A6}"/>
          </ac:spMkLst>
        </pc:spChg>
        <pc:spChg chg="mod">
          <ac:chgData name="Elder, Steve" userId="dbf0b3da-0c41-4ea3-a6b3-95dbbe80da52" providerId="ADAL" clId="{5F32C670-1527-4E75-9ACE-389951A5C5E5}" dt="2021-03-29T16:19:58.044" v="1805" actId="1076"/>
          <ac:spMkLst>
            <pc:docMk/>
            <pc:sldMk cId="3523759832" sldId="257"/>
            <ac:spMk id="70" creationId="{7314DA0D-EFF1-B74D-8B4D-279BE6FC58E8}"/>
          </ac:spMkLst>
        </pc:spChg>
        <pc:spChg chg="add mod topLvl">
          <ac:chgData name="Elder, Steve" userId="dbf0b3da-0c41-4ea3-a6b3-95dbbe80da52" providerId="ADAL" clId="{5F32C670-1527-4E75-9ACE-389951A5C5E5}" dt="2021-03-29T15:17:33.933" v="299" actId="164"/>
          <ac:spMkLst>
            <pc:docMk/>
            <pc:sldMk cId="3523759832" sldId="257"/>
            <ac:spMk id="71" creationId="{E10DB84D-0802-46D6-BA69-E7558E1E32DD}"/>
          </ac:spMkLst>
        </pc:spChg>
        <pc:spChg chg="mod">
          <ac:chgData name="Elder, Steve" userId="dbf0b3da-0c41-4ea3-a6b3-95dbbe80da52" providerId="ADAL" clId="{5F32C670-1527-4E75-9ACE-389951A5C5E5}" dt="2021-03-29T16:30:32.570" v="2018" actId="948"/>
          <ac:spMkLst>
            <pc:docMk/>
            <pc:sldMk cId="3523759832" sldId="257"/>
            <ac:spMk id="78" creationId="{F0DEBCED-7E99-8E4C-9579-E58097A4DF17}"/>
          </ac:spMkLst>
        </pc:spChg>
        <pc:spChg chg="mod">
          <ac:chgData name="Elder, Steve" userId="dbf0b3da-0c41-4ea3-a6b3-95dbbe80da52" providerId="ADAL" clId="{5F32C670-1527-4E75-9ACE-389951A5C5E5}" dt="2021-03-29T16:02:39.472" v="1442" actId="14100"/>
          <ac:spMkLst>
            <pc:docMk/>
            <pc:sldMk cId="3523759832" sldId="257"/>
            <ac:spMk id="90" creationId="{7B02FB6A-793C-2F4F-8B1E-E5D4D830A8B1}"/>
          </ac:spMkLst>
        </pc:spChg>
        <pc:spChg chg="del">
          <ac:chgData name="Elder, Steve" userId="dbf0b3da-0c41-4ea3-a6b3-95dbbe80da52" providerId="ADAL" clId="{5F32C670-1527-4E75-9ACE-389951A5C5E5}" dt="2021-03-29T15:23:22.627" v="361" actId="478"/>
          <ac:spMkLst>
            <pc:docMk/>
            <pc:sldMk cId="3523759832" sldId="257"/>
            <ac:spMk id="91" creationId="{CFA58C51-3620-0C45-8E65-4A2C5D966FA5}"/>
          </ac:spMkLst>
        </pc:spChg>
        <pc:spChg chg="mod">
          <ac:chgData name="Elder, Steve" userId="dbf0b3da-0c41-4ea3-a6b3-95dbbe80da52" providerId="ADAL" clId="{5F32C670-1527-4E75-9ACE-389951A5C5E5}" dt="2021-03-29T16:03:35.473" v="1593" actId="1036"/>
          <ac:spMkLst>
            <pc:docMk/>
            <pc:sldMk cId="3523759832" sldId="257"/>
            <ac:spMk id="92" creationId="{C722345B-891B-BF47-9D51-F6AE0EDF716F}"/>
          </ac:spMkLst>
        </pc:spChg>
        <pc:spChg chg="del">
          <ac:chgData name="Elder, Steve" userId="dbf0b3da-0c41-4ea3-a6b3-95dbbe80da52" providerId="ADAL" clId="{5F32C670-1527-4E75-9ACE-389951A5C5E5}" dt="2021-03-29T15:22:51.908" v="354" actId="478"/>
          <ac:spMkLst>
            <pc:docMk/>
            <pc:sldMk cId="3523759832" sldId="257"/>
            <ac:spMk id="98" creationId="{40B5614D-854C-6D43-A2DC-6A5F09B7CC79}"/>
          </ac:spMkLst>
        </pc:spChg>
        <pc:spChg chg="mod">
          <ac:chgData name="Elder, Steve" userId="dbf0b3da-0c41-4ea3-a6b3-95dbbe80da52" providerId="ADAL" clId="{5F32C670-1527-4E75-9ACE-389951A5C5E5}" dt="2021-03-29T16:18:12.134" v="1785" actId="164"/>
          <ac:spMkLst>
            <pc:docMk/>
            <pc:sldMk cId="3523759832" sldId="257"/>
            <ac:spMk id="99" creationId="{196D1C92-7D9C-0D46-BF96-4038D990B81E}"/>
          </ac:spMkLst>
        </pc:spChg>
        <pc:spChg chg="del mod">
          <ac:chgData name="Elder, Steve" userId="dbf0b3da-0c41-4ea3-a6b3-95dbbe80da52" providerId="ADAL" clId="{5F32C670-1527-4E75-9ACE-389951A5C5E5}" dt="2021-03-29T15:22:52.992" v="356" actId="478"/>
          <ac:spMkLst>
            <pc:docMk/>
            <pc:sldMk cId="3523759832" sldId="257"/>
            <ac:spMk id="100" creationId="{529CCBE3-2967-A84C-BD38-F1E47D29C263}"/>
          </ac:spMkLst>
        </pc:spChg>
        <pc:grpChg chg="add mod">
          <ac:chgData name="Elder, Steve" userId="dbf0b3da-0c41-4ea3-a6b3-95dbbe80da52" providerId="ADAL" clId="{5F32C670-1527-4E75-9ACE-389951A5C5E5}" dt="2021-03-29T15:13:37.535" v="178" actId="164"/>
          <ac:grpSpMkLst>
            <pc:docMk/>
            <pc:sldMk cId="3523759832" sldId="257"/>
            <ac:grpSpMk id="5" creationId="{5305AB35-913B-4C12-A834-D4F3407475B0}"/>
          </ac:grpSpMkLst>
        </pc:grpChg>
        <pc:grpChg chg="add mod">
          <ac:chgData name="Elder, Steve" userId="dbf0b3da-0c41-4ea3-a6b3-95dbbe80da52" providerId="ADAL" clId="{5F32C670-1527-4E75-9ACE-389951A5C5E5}" dt="2021-03-29T15:15:45.611" v="250" actId="1076"/>
          <ac:grpSpMkLst>
            <pc:docMk/>
            <pc:sldMk cId="3523759832" sldId="257"/>
            <ac:grpSpMk id="7" creationId="{32A2D9B3-DC38-465C-981B-FA7F6D4C68EC}"/>
          </ac:grpSpMkLst>
        </pc:grpChg>
        <pc:grpChg chg="add del mod">
          <ac:chgData name="Elder, Steve" userId="dbf0b3da-0c41-4ea3-a6b3-95dbbe80da52" providerId="ADAL" clId="{5F32C670-1527-4E75-9ACE-389951A5C5E5}" dt="2021-03-29T15:17:15.184" v="296" actId="165"/>
          <ac:grpSpMkLst>
            <pc:docMk/>
            <pc:sldMk cId="3523759832" sldId="257"/>
            <ac:grpSpMk id="9" creationId="{11EBEB28-B4E0-4B46-9902-1CC58ED4AA57}"/>
          </ac:grpSpMkLst>
        </pc:grpChg>
        <pc:grpChg chg="add mod">
          <ac:chgData name="Elder, Steve" userId="dbf0b3da-0c41-4ea3-a6b3-95dbbe80da52" providerId="ADAL" clId="{5F32C670-1527-4E75-9ACE-389951A5C5E5}" dt="2021-03-29T15:18:43.539" v="308" actId="164"/>
          <ac:grpSpMkLst>
            <pc:docMk/>
            <pc:sldMk cId="3523759832" sldId="257"/>
            <ac:grpSpMk id="10" creationId="{A4B55BD9-C87A-416D-B22F-76B8911FE810}"/>
          </ac:grpSpMkLst>
        </pc:grpChg>
        <pc:grpChg chg="add mod">
          <ac:chgData name="Elder, Steve" userId="dbf0b3da-0c41-4ea3-a6b3-95dbbe80da52" providerId="ADAL" clId="{5F32C670-1527-4E75-9ACE-389951A5C5E5}" dt="2021-03-29T15:18:43.539" v="308" actId="164"/>
          <ac:grpSpMkLst>
            <pc:docMk/>
            <pc:sldMk cId="3523759832" sldId="257"/>
            <ac:grpSpMk id="14" creationId="{CF888ACE-5ACC-4215-82D9-55F26084CF79}"/>
          </ac:grpSpMkLst>
        </pc:grpChg>
        <pc:grpChg chg="add mod ord">
          <ac:chgData name="Elder, Steve" userId="dbf0b3da-0c41-4ea3-a6b3-95dbbe80da52" providerId="ADAL" clId="{5F32C670-1527-4E75-9ACE-389951A5C5E5}" dt="2021-03-29T15:25:09.098" v="372" actId="164"/>
          <ac:grpSpMkLst>
            <pc:docMk/>
            <pc:sldMk cId="3523759832" sldId="257"/>
            <ac:grpSpMk id="16" creationId="{415A6E2B-DA93-4061-8134-81B958A3B46F}"/>
          </ac:grpSpMkLst>
        </pc:grpChg>
        <pc:grpChg chg="add mod">
          <ac:chgData name="Elder, Steve" userId="dbf0b3da-0c41-4ea3-a6b3-95dbbe80da52" providerId="ADAL" clId="{5F32C670-1527-4E75-9ACE-389951A5C5E5}" dt="2021-03-29T15:59:51.669" v="1410" actId="1036"/>
          <ac:grpSpMkLst>
            <pc:docMk/>
            <pc:sldMk cId="3523759832" sldId="257"/>
            <ac:grpSpMk id="19" creationId="{D5EFE835-69D4-4073-9E1F-3382E9BCEC40}"/>
          </ac:grpSpMkLst>
        </pc:grpChg>
        <pc:grpChg chg="add mod">
          <ac:chgData name="Elder, Steve" userId="dbf0b3da-0c41-4ea3-a6b3-95dbbe80da52" providerId="ADAL" clId="{5F32C670-1527-4E75-9ACE-389951A5C5E5}" dt="2021-03-29T16:09:25.087" v="1647" actId="164"/>
          <ac:grpSpMkLst>
            <pc:docMk/>
            <pc:sldMk cId="3523759832" sldId="257"/>
            <ac:grpSpMk id="23" creationId="{E79D3F35-5500-4D3B-9BE9-EF81700937F0}"/>
          </ac:grpSpMkLst>
        </pc:grpChg>
        <pc:grpChg chg="add mod">
          <ac:chgData name="Elder, Steve" userId="dbf0b3da-0c41-4ea3-a6b3-95dbbe80da52" providerId="ADAL" clId="{5F32C670-1527-4E75-9ACE-389951A5C5E5}" dt="2021-03-29T16:17:07.827" v="1777" actId="164"/>
          <ac:grpSpMkLst>
            <pc:docMk/>
            <pc:sldMk cId="3523759832" sldId="257"/>
            <ac:grpSpMk id="30" creationId="{07FF1003-306E-4079-BB44-CA3C3CBCFCD4}"/>
          </ac:grpSpMkLst>
        </pc:grpChg>
        <pc:grpChg chg="add mod">
          <ac:chgData name="Elder, Steve" userId="dbf0b3da-0c41-4ea3-a6b3-95dbbe80da52" providerId="ADAL" clId="{5F32C670-1527-4E75-9ACE-389951A5C5E5}" dt="2021-03-29T16:17:56.980" v="1782" actId="1076"/>
          <ac:grpSpMkLst>
            <pc:docMk/>
            <pc:sldMk cId="3523759832" sldId="257"/>
            <ac:grpSpMk id="44" creationId="{84CE69B1-84E3-43F3-847E-21E1C0BF8ABC}"/>
          </ac:grpSpMkLst>
        </pc:grpChg>
        <pc:grpChg chg="add mod">
          <ac:chgData name="Elder, Steve" userId="dbf0b3da-0c41-4ea3-a6b3-95dbbe80da52" providerId="ADAL" clId="{5F32C670-1527-4E75-9ACE-389951A5C5E5}" dt="2021-03-29T16:17:45.516" v="1779" actId="1076"/>
          <ac:grpSpMkLst>
            <pc:docMk/>
            <pc:sldMk cId="3523759832" sldId="257"/>
            <ac:grpSpMk id="56" creationId="{34AA8020-86CC-4DB0-A85E-CD0E6B5EB005}"/>
          </ac:grpSpMkLst>
        </pc:grpChg>
        <pc:grpChg chg="add mod">
          <ac:chgData name="Elder, Steve" userId="dbf0b3da-0c41-4ea3-a6b3-95dbbe80da52" providerId="ADAL" clId="{5F32C670-1527-4E75-9ACE-389951A5C5E5}" dt="2021-03-29T16:18:16.724" v="1786" actId="1076"/>
          <ac:grpSpMkLst>
            <pc:docMk/>
            <pc:sldMk cId="3523759832" sldId="257"/>
            <ac:grpSpMk id="62" creationId="{90B05A62-327F-4B51-8CE7-677A383F7423}"/>
          </ac:grpSpMkLst>
        </pc:grpChg>
        <pc:grpChg chg="add mod">
          <ac:chgData name="Elder, Steve" userId="dbf0b3da-0c41-4ea3-a6b3-95dbbe80da52" providerId="ADAL" clId="{5F32C670-1527-4E75-9ACE-389951A5C5E5}" dt="2021-03-29T16:21:26.931" v="1808" actId="164"/>
          <ac:grpSpMkLst>
            <pc:docMk/>
            <pc:sldMk cId="3523759832" sldId="257"/>
            <ac:grpSpMk id="63" creationId="{C1658943-F5A2-4D40-82B6-0EC2A5AD6132}"/>
          </ac:grpSpMkLst>
        </pc:grpChg>
        <pc:grpChg chg="add mod">
          <ac:chgData name="Elder, Steve" userId="dbf0b3da-0c41-4ea3-a6b3-95dbbe80da52" providerId="ADAL" clId="{5F32C670-1527-4E75-9ACE-389951A5C5E5}" dt="2021-03-29T16:31:03.923" v="2022" actId="164"/>
          <ac:grpSpMkLst>
            <pc:docMk/>
            <pc:sldMk cId="3523759832" sldId="257"/>
            <ac:grpSpMk id="65" creationId="{162F8FAB-BE37-44C5-872E-417C8E325B82}"/>
          </ac:grpSpMkLst>
        </pc:grpChg>
        <pc:grpChg chg="add mod">
          <ac:chgData name="Elder, Steve" userId="dbf0b3da-0c41-4ea3-a6b3-95dbbe80da52" providerId="ADAL" clId="{5F32C670-1527-4E75-9ACE-389951A5C5E5}" dt="2021-03-29T16:31:03.923" v="2022" actId="164"/>
          <ac:grpSpMkLst>
            <pc:docMk/>
            <pc:sldMk cId="3523759832" sldId="257"/>
            <ac:grpSpMk id="75" creationId="{9785EEAD-6C69-49DC-B372-46A22A775A68}"/>
          </ac:grpSpMkLst>
        </pc:grpChg>
        <pc:graphicFrameChg chg="mod">
          <ac:chgData name="Elder, Steve" userId="dbf0b3da-0c41-4ea3-a6b3-95dbbe80da52" providerId="ADAL" clId="{5F32C670-1527-4E75-9ACE-389951A5C5E5}" dt="2021-03-29T16:24:16.058" v="1820" actId="1076"/>
          <ac:graphicFrameMkLst>
            <pc:docMk/>
            <pc:sldMk cId="3523759832" sldId="257"/>
            <ac:graphicFrameMk id="50" creationId="{DBAD143D-3077-2445-98AD-7896B1CC1A68}"/>
          </ac:graphicFrameMkLst>
        </pc:graphicFrameChg>
        <pc:graphicFrameChg chg="mod">
          <ac:chgData name="Elder, Steve" userId="dbf0b3da-0c41-4ea3-a6b3-95dbbe80da52" providerId="ADAL" clId="{5F32C670-1527-4E75-9ACE-389951A5C5E5}" dt="2021-03-29T16:24:11.492" v="1818" actId="1076"/>
          <ac:graphicFrameMkLst>
            <pc:docMk/>
            <pc:sldMk cId="3523759832" sldId="257"/>
            <ac:graphicFrameMk id="51" creationId="{7D740B3D-0EBB-3E4A-A276-610D79C6120E}"/>
          </ac:graphicFrameMkLst>
        </pc:graphicFrameChg>
        <pc:graphicFrameChg chg="mod">
          <ac:chgData name="Elder, Steve" userId="dbf0b3da-0c41-4ea3-a6b3-95dbbe80da52" providerId="ADAL" clId="{5F32C670-1527-4E75-9ACE-389951A5C5E5}" dt="2021-03-29T16:21:22.524" v="1807" actId="164"/>
          <ac:graphicFrameMkLst>
            <pc:docMk/>
            <pc:sldMk cId="3523759832" sldId="257"/>
            <ac:graphicFrameMk id="53" creationId="{8277FC06-1761-F346-B03A-241DAD262770}"/>
          </ac:graphicFrameMkLst>
        </pc:graphicFrameChg>
        <pc:graphicFrameChg chg="mod">
          <ac:chgData name="Elder, Steve" userId="dbf0b3da-0c41-4ea3-a6b3-95dbbe80da52" providerId="ADAL" clId="{5F32C670-1527-4E75-9ACE-389951A5C5E5}" dt="2021-03-29T16:17:50.785" v="1781" actId="1076"/>
          <ac:graphicFrameMkLst>
            <pc:docMk/>
            <pc:sldMk cId="3523759832" sldId="257"/>
            <ac:graphicFrameMk id="79" creationId="{0AFE4E39-DF92-984D-B84A-296DF0DDC57C}"/>
          </ac:graphicFrameMkLst>
        </pc:graphicFrameChg>
        <pc:picChg chg="mod">
          <ac:chgData name="Elder, Steve" userId="dbf0b3da-0c41-4ea3-a6b3-95dbbe80da52" providerId="ADAL" clId="{5F32C670-1527-4E75-9ACE-389951A5C5E5}" dt="2021-03-29T15:13:37.535" v="178" actId="164"/>
          <ac:picMkLst>
            <pc:docMk/>
            <pc:sldMk cId="3523759832" sldId="257"/>
            <ac:picMk id="13" creationId="{219FAD9E-8A80-814B-BB15-16068C319163}"/>
          </ac:picMkLst>
        </pc:picChg>
        <pc:picChg chg="mod">
          <ac:chgData name="Elder, Steve" userId="dbf0b3da-0c41-4ea3-a6b3-95dbbe80da52" providerId="ADAL" clId="{5F32C670-1527-4E75-9ACE-389951A5C5E5}" dt="2021-03-29T15:59:34.561" v="1403" actId="14100"/>
          <ac:picMkLst>
            <pc:docMk/>
            <pc:sldMk cId="3523759832" sldId="257"/>
            <ac:picMk id="15" creationId="{F3F1A80F-3B98-F544-B07A-3589F25A4332}"/>
          </ac:picMkLst>
        </pc:picChg>
        <pc:picChg chg="mod topLvl modCrop">
          <ac:chgData name="Elder, Steve" userId="dbf0b3da-0c41-4ea3-a6b3-95dbbe80da52" providerId="ADAL" clId="{5F32C670-1527-4E75-9ACE-389951A5C5E5}" dt="2021-03-29T15:17:33.933" v="299" actId="164"/>
          <ac:picMkLst>
            <pc:docMk/>
            <pc:sldMk cId="3523759832" sldId="257"/>
            <ac:picMk id="18" creationId="{9BC79A86-B835-624D-813F-8FFD8351D599}"/>
          </ac:picMkLst>
        </pc:picChg>
        <pc:picChg chg="mod">
          <ac:chgData name="Elder, Steve" userId="dbf0b3da-0c41-4ea3-a6b3-95dbbe80da52" providerId="ADAL" clId="{5F32C670-1527-4E75-9ACE-389951A5C5E5}" dt="2021-03-29T15:59:34.561" v="1403" actId="14100"/>
          <ac:picMkLst>
            <pc:docMk/>
            <pc:sldMk cId="3523759832" sldId="257"/>
            <ac:picMk id="20" creationId="{94B44623-AAF6-CB41-BBE0-B85C32540F9D}"/>
          </ac:picMkLst>
        </pc:picChg>
        <pc:picChg chg="mod">
          <ac:chgData name="Elder, Steve" userId="dbf0b3da-0c41-4ea3-a6b3-95dbbe80da52" providerId="ADAL" clId="{5F32C670-1527-4E75-9ACE-389951A5C5E5}" dt="2021-03-29T15:59:34.561" v="1403" actId="14100"/>
          <ac:picMkLst>
            <pc:docMk/>
            <pc:sldMk cId="3523759832" sldId="257"/>
            <ac:picMk id="22" creationId="{EA64ABCA-1EAD-4F42-83C6-199CB0DC82F6}"/>
          </ac:picMkLst>
        </pc:picChg>
        <pc:picChg chg="mod modCrop">
          <ac:chgData name="Elder, Steve" userId="dbf0b3da-0c41-4ea3-a6b3-95dbbe80da52" providerId="ADAL" clId="{5F32C670-1527-4E75-9ACE-389951A5C5E5}" dt="2021-03-29T15:15:34.840" v="249" actId="164"/>
          <ac:picMkLst>
            <pc:docMk/>
            <pc:sldMk cId="3523759832" sldId="257"/>
            <ac:picMk id="25" creationId="{A601EB81-E215-0A49-95C1-5A9F792DAE33}"/>
          </ac:picMkLst>
        </pc:picChg>
        <pc:picChg chg="mod">
          <ac:chgData name="Elder, Steve" userId="dbf0b3da-0c41-4ea3-a6b3-95dbbe80da52" providerId="ADAL" clId="{5F32C670-1527-4E75-9ACE-389951A5C5E5}" dt="2021-03-29T15:51:51.884" v="1246" actId="164"/>
          <ac:picMkLst>
            <pc:docMk/>
            <pc:sldMk cId="3523759832" sldId="257"/>
            <ac:picMk id="41" creationId="{4ADF89C1-7BB4-484E-A032-1C91541E1508}"/>
          </ac:picMkLst>
        </pc:picChg>
        <pc:picChg chg="mod">
          <ac:chgData name="Elder, Steve" userId="dbf0b3da-0c41-4ea3-a6b3-95dbbe80da52" providerId="ADAL" clId="{5F32C670-1527-4E75-9ACE-389951A5C5E5}" dt="2021-03-29T16:18:12.134" v="1785" actId="164"/>
          <ac:picMkLst>
            <pc:docMk/>
            <pc:sldMk cId="3523759832" sldId="257"/>
            <ac:picMk id="46" creationId="{28B679A3-9A9A-9741-8FED-E82E3450B7F1}"/>
          </ac:picMkLst>
        </pc:picChg>
        <pc:cxnChg chg="add mod">
          <ac:chgData name="Elder, Steve" userId="dbf0b3da-0c41-4ea3-a6b3-95dbbe80da52" providerId="ADAL" clId="{5F32C670-1527-4E75-9ACE-389951A5C5E5}" dt="2021-03-29T16:09:25.087" v="1647" actId="164"/>
          <ac:cxnSpMkLst>
            <pc:docMk/>
            <pc:sldMk cId="3523759832" sldId="257"/>
            <ac:cxnSpMk id="39" creationId="{D3CBFCB5-7C6B-4771-8BF9-628389A0E831}"/>
          </ac:cxnSpMkLst>
        </pc:cxnChg>
        <pc:cxnChg chg="add mod">
          <ac:chgData name="Elder, Steve" userId="dbf0b3da-0c41-4ea3-a6b3-95dbbe80da52" providerId="ADAL" clId="{5F32C670-1527-4E75-9ACE-389951A5C5E5}" dt="2021-03-29T16:17:07.827" v="1777" actId="164"/>
          <ac:cxnSpMkLst>
            <pc:docMk/>
            <pc:sldMk cId="3523759832" sldId="257"/>
            <ac:cxnSpMk id="101" creationId="{30EFD86B-5B3E-4295-B261-5D77641F423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jaywarren\Desktop\Elder%20Research\KGN%20Excel%20Data\Tensile%20Testing%20PLGA-KGN.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jaywarren\Desktop\Elder%20Research\KGN%20Excel%20Data\Tensile%20Testing%20PLGA-KGN.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jaywarren\Desktop\Elder%20Research\KGN%20Excel%20Data\Tensile%20Testing%20PLGA-KGN.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noFill/>
            <a:ln w="28575">
              <a:solidFill>
                <a:schemeClr val="tx1"/>
              </a:solidFill>
            </a:ln>
            <a:effectLst/>
          </c:spPr>
          <c:invertIfNegative val="0"/>
          <c:dPt>
            <c:idx val="0"/>
            <c:invertIfNegative val="0"/>
            <c:bubble3D val="0"/>
            <c:spPr>
              <a:solidFill>
                <a:schemeClr val="accent1">
                  <a:lumMod val="60000"/>
                  <a:lumOff val="40000"/>
                </a:schemeClr>
              </a:solidFill>
              <a:ln w="28575">
                <a:solidFill>
                  <a:schemeClr val="tx1"/>
                </a:solidFill>
              </a:ln>
              <a:effectLst/>
            </c:spPr>
            <c:extLst>
              <c:ext xmlns:c16="http://schemas.microsoft.com/office/drawing/2014/chart" uri="{C3380CC4-5D6E-409C-BE32-E72D297353CC}">
                <c16:uniqueId val="{00000001-A341-AE48-BFFA-AC13643F1450}"/>
              </c:ext>
            </c:extLst>
          </c:dPt>
          <c:dPt>
            <c:idx val="1"/>
            <c:invertIfNegative val="0"/>
            <c:bubble3D val="0"/>
            <c:spPr>
              <a:solidFill>
                <a:schemeClr val="accent2">
                  <a:lumMod val="60000"/>
                  <a:lumOff val="40000"/>
                </a:schemeClr>
              </a:solidFill>
              <a:ln w="28575">
                <a:solidFill>
                  <a:schemeClr val="tx1"/>
                </a:solidFill>
              </a:ln>
              <a:effectLst/>
            </c:spPr>
            <c:extLst>
              <c:ext xmlns:c16="http://schemas.microsoft.com/office/drawing/2014/chart" uri="{C3380CC4-5D6E-409C-BE32-E72D297353CC}">
                <c16:uniqueId val="{00000003-A341-AE48-BFFA-AC13643F1450}"/>
              </c:ext>
            </c:extLst>
          </c:dPt>
          <c:errBars>
            <c:errBarType val="both"/>
            <c:errValType val="cust"/>
            <c:noEndCap val="0"/>
            <c:plus>
              <c:numRef>
                <c:f>(Results!$B$14,Results!$E$14)</c:f>
                <c:numCache>
                  <c:formatCode>General</c:formatCode>
                  <c:ptCount val="2"/>
                  <c:pt idx="0">
                    <c:v>70.329837313843527</c:v>
                  </c:pt>
                  <c:pt idx="1">
                    <c:v>129.79777293658282</c:v>
                  </c:pt>
                </c:numCache>
              </c:numRef>
            </c:plus>
            <c:minus>
              <c:numRef>
                <c:f>(Results!$B$14,Results!$E$14)</c:f>
                <c:numCache>
                  <c:formatCode>General</c:formatCode>
                  <c:ptCount val="2"/>
                  <c:pt idx="0">
                    <c:v>70.329837313843527</c:v>
                  </c:pt>
                  <c:pt idx="1">
                    <c:v>129.79777293658282</c:v>
                  </c:pt>
                </c:numCache>
              </c:numRef>
            </c:minus>
            <c:spPr>
              <a:noFill/>
              <a:ln w="25400" cap="flat" cmpd="sng" algn="ctr">
                <a:solidFill>
                  <a:schemeClr val="tx1">
                    <a:lumMod val="65000"/>
                    <a:lumOff val="35000"/>
                  </a:schemeClr>
                </a:solidFill>
                <a:round/>
              </a:ln>
              <a:effectLst/>
            </c:spPr>
          </c:errBars>
          <c:cat>
            <c:strRef>
              <c:f>Results!$P$18:$P$19</c:f>
              <c:strCache>
                <c:ptCount val="2"/>
                <c:pt idx="0">
                  <c:v>PLGA-KGN</c:v>
                </c:pt>
                <c:pt idx="1">
                  <c:v>PLGA</c:v>
                </c:pt>
              </c:strCache>
            </c:strRef>
          </c:cat>
          <c:val>
            <c:numRef>
              <c:f>Results!$Q$18:$Q$19</c:f>
              <c:numCache>
                <c:formatCode>0.0000</c:formatCode>
                <c:ptCount val="2"/>
                <c:pt idx="0">
                  <c:v>591.57338728581249</c:v>
                </c:pt>
                <c:pt idx="1">
                  <c:v>923.53672416707991</c:v>
                </c:pt>
              </c:numCache>
            </c:numRef>
          </c:val>
          <c:extLst>
            <c:ext xmlns:c16="http://schemas.microsoft.com/office/drawing/2014/chart" uri="{C3380CC4-5D6E-409C-BE32-E72D297353CC}">
              <c16:uniqueId val="{00000002-A341-AE48-BFFA-AC13643F1450}"/>
            </c:ext>
          </c:extLst>
        </c:ser>
        <c:dLbls>
          <c:showLegendKey val="0"/>
          <c:showVal val="0"/>
          <c:showCatName val="0"/>
          <c:showSerName val="0"/>
          <c:showPercent val="0"/>
          <c:showBubbleSize val="0"/>
        </c:dLbls>
        <c:gapWidth val="100"/>
        <c:overlap val="-27"/>
        <c:axId val="707156592"/>
        <c:axId val="707344912"/>
      </c:barChart>
      <c:catAx>
        <c:axId val="707156592"/>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Calibri" panose="020F0502020204030204" pitchFamily="34" charset="0"/>
              </a:defRPr>
            </a:pPr>
            <a:endParaRPr lang="en-US"/>
          </a:p>
        </c:txPr>
        <c:crossAx val="707344912"/>
        <c:crosses val="autoZero"/>
        <c:auto val="1"/>
        <c:lblAlgn val="ctr"/>
        <c:lblOffset val="100"/>
        <c:noMultiLvlLbl val="0"/>
      </c:catAx>
      <c:valAx>
        <c:axId val="707344912"/>
        <c:scaling>
          <c:orientation val="minMax"/>
          <c:min val="0"/>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Times New Roman" panose="02020603050405020304" pitchFamily="18" charset="0"/>
                  </a:defRPr>
                </a:pPr>
                <a:r>
                  <a:rPr lang="en-US" sz="2800" b="0" dirty="0">
                    <a:solidFill>
                      <a:schemeClr val="tx1"/>
                    </a:solidFill>
                    <a:latin typeface="+mn-lt"/>
                    <a:cs typeface="Times New Roman" panose="02020603050405020304" pitchFamily="18" charset="0"/>
                  </a:rPr>
                  <a:t>Elastic Modulus (MPa)</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Times New Roman" panose="02020603050405020304" pitchFamily="18" charset="0"/>
                </a:defRPr>
              </a:pPr>
              <a:endParaRPr lang="en-US"/>
            </a:p>
          </c:txPr>
        </c:title>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70715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noFill/>
            <a:ln w="28575">
              <a:solidFill>
                <a:schemeClr val="tx1"/>
              </a:solidFill>
            </a:ln>
            <a:effectLst/>
          </c:spPr>
          <c:invertIfNegative val="0"/>
          <c:dPt>
            <c:idx val="0"/>
            <c:invertIfNegative val="0"/>
            <c:bubble3D val="0"/>
            <c:spPr>
              <a:solidFill>
                <a:schemeClr val="accent1">
                  <a:lumMod val="60000"/>
                  <a:lumOff val="40000"/>
                </a:schemeClr>
              </a:solidFill>
              <a:ln w="28575">
                <a:solidFill>
                  <a:schemeClr val="tx1"/>
                </a:solidFill>
              </a:ln>
              <a:effectLst/>
            </c:spPr>
            <c:extLst>
              <c:ext xmlns:c16="http://schemas.microsoft.com/office/drawing/2014/chart" uri="{C3380CC4-5D6E-409C-BE32-E72D297353CC}">
                <c16:uniqueId val="{00000001-305D-E64C-82A4-9D577995AF09}"/>
              </c:ext>
            </c:extLst>
          </c:dPt>
          <c:dPt>
            <c:idx val="1"/>
            <c:invertIfNegative val="0"/>
            <c:bubble3D val="0"/>
            <c:spPr>
              <a:solidFill>
                <a:schemeClr val="accent2">
                  <a:lumMod val="60000"/>
                  <a:lumOff val="40000"/>
                </a:schemeClr>
              </a:solidFill>
              <a:ln w="28575">
                <a:solidFill>
                  <a:schemeClr val="tx1"/>
                </a:solidFill>
              </a:ln>
              <a:effectLst/>
            </c:spPr>
            <c:extLst>
              <c:ext xmlns:c16="http://schemas.microsoft.com/office/drawing/2014/chart" uri="{C3380CC4-5D6E-409C-BE32-E72D297353CC}">
                <c16:uniqueId val="{00000004-305D-E64C-82A4-9D577995AF09}"/>
              </c:ext>
            </c:extLst>
          </c:dPt>
          <c:errBars>
            <c:errBarType val="both"/>
            <c:errValType val="cust"/>
            <c:noEndCap val="0"/>
            <c:plus>
              <c:numRef>
                <c:f>(Results!$B$29,Results!$E$29)</c:f>
                <c:numCache>
                  <c:formatCode>General</c:formatCode>
                  <c:ptCount val="2"/>
                  <c:pt idx="0">
                    <c:v>0.87384242895397757</c:v>
                  </c:pt>
                  <c:pt idx="1">
                    <c:v>4.6007882050591036</c:v>
                  </c:pt>
                </c:numCache>
              </c:numRef>
            </c:plus>
            <c:minus>
              <c:numRef>
                <c:f>(Results!$B$29,Results!$E$29)</c:f>
                <c:numCache>
                  <c:formatCode>General</c:formatCode>
                  <c:ptCount val="2"/>
                  <c:pt idx="0">
                    <c:v>0.87384242895397757</c:v>
                  </c:pt>
                  <c:pt idx="1">
                    <c:v>4.6007882050591036</c:v>
                  </c:pt>
                </c:numCache>
              </c:numRef>
            </c:minus>
            <c:spPr>
              <a:ln w="25400"/>
            </c:spPr>
          </c:errBars>
          <c:cat>
            <c:strRef>
              <c:f>Results!$P$18:$P$19</c:f>
              <c:strCache>
                <c:ptCount val="2"/>
                <c:pt idx="0">
                  <c:v>PLGA-KGN</c:v>
                </c:pt>
                <c:pt idx="1">
                  <c:v>PLGA</c:v>
                </c:pt>
              </c:strCache>
            </c:strRef>
          </c:cat>
          <c:val>
            <c:numRef>
              <c:f>Results!$R$18:$R$19</c:f>
              <c:numCache>
                <c:formatCode>0.0000</c:formatCode>
                <c:ptCount val="2"/>
                <c:pt idx="0">
                  <c:v>16.964410179713607</c:v>
                </c:pt>
                <c:pt idx="1">
                  <c:v>16.203619853773905</c:v>
                </c:pt>
              </c:numCache>
            </c:numRef>
          </c:val>
          <c:extLst>
            <c:ext xmlns:c16="http://schemas.microsoft.com/office/drawing/2014/chart" uri="{C3380CC4-5D6E-409C-BE32-E72D297353CC}">
              <c16:uniqueId val="{00000002-305D-E64C-82A4-9D577995AF09}"/>
            </c:ext>
          </c:extLst>
        </c:ser>
        <c:dLbls>
          <c:showLegendKey val="0"/>
          <c:showVal val="0"/>
          <c:showCatName val="0"/>
          <c:showSerName val="0"/>
          <c:showPercent val="0"/>
          <c:showBubbleSize val="0"/>
        </c:dLbls>
        <c:gapWidth val="100"/>
        <c:overlap val="-27"/>
        <c:axId val="707156592"/>
        <c:axId val="707344912"/>
      </c:barChart>
      <c:catAx>
        <c:axId val="707156592"/>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Calibri" panose="020F0502020204030204" pitchFamily="34" charset="0"/>
              </a:defRPr>
            </a:pPr>
            <a:endParaRPr lang="en-US"/>
          </a:p>
        </c:txPr>
        <c:crossAx val="707344912"/>
        <c:crosses val="autoZero"/>
        <c:auto val="1"/>
        <c:lblAlgn val="ctr"/>
        <c:lblOffset val="100"/>
        <c:noMultiLvlLbl val="0"/>
      </c:catAx>
      <c:valAx>
        <c:axId val="707344912"/>
        <c:scaling>
          <c:orientation val="minMax"/>
          <c:min val="0"/>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Times New Roman" panose="02020603050405020304" pitchFamily="18" charset="0"/>
                  </a:defRPr>
                </a:pPr>
                <a:r>
                  <a:rPr lang="en-US" sz="2800" b="0" dirty="0">
                    <a:solidFill>
                      <a:schemeClr val="tx1"/>
                    </a:solidFill>
                    <a:latin typeface="+mn-lt"/>
                    <a:cs typeface="Times New Roman" panose="02020603050405020304" pitchFamily="18" charset="0"/>
                  </a:rPr>
                  <a:t>Tensile Strength (MPa)</a:t>
                </a:r>
              </a:p>
            </c:rich>
          </c:tx>
          <c:overlay val="0"/>
          <c:spPr>
            <a:noFill/>
            <a:ln>
              <a:noFill/>
            </a:ln>
            <a:effectLst/>
          </c:spPr>
        </c:title>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707156592"/>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noFill/>
            <a:ln w="28575">
              <a:solidFill>
                <a:schemeClr val="tx1"/>
              </a:solidFill>
            </a:ln>
            <a:effectLst/>
          </c:spPr>
          <c:invertIfNegative val="0"/>
          <c:dPt>
            <c:idx val="0"/>
            <c:invertIfNegative val="0"/>
            <c:bubble3D val="0"/>
            <c:spPr>
              <a:solidFill>
                <a:schemeClr val="accent1">
                  <a:lumMod val="60000"/>
                  <a:lumOff val="40000"/>
                </a:schemeClr>
              </a:solidFill>
              <a:ln w="28575">
                <a:solidFill>
                  <a:schemeClr val="tx1"/>
                </a:solidFill>
              </a:ln>
              <a:effectLst/>
            </c:spPr>
            <c:extLst>
              <c:ext xmlns:c16="http://schemas.microsoft.com/office/drawing/2014/chart" uri="{C3380CC4-5D6E-409C-BE32-E72D297353CC}">
                <c16:uniqueId val="{00000001-9914-2040-BEDE-0E82B3A3349E}"/>
              </c:ext>
            </c:extLst>
          </c:dPt>
          <c:dPt>
            <c:idx val="1"/>
            <c:invertIfNegative val="0"/>
            <c:bubble3D val="0"/>
            <c:spPr>
              <a:solidFill>
                <a:schemeClr val="accent2">
                  <a:lumMod val="60000"/>
                  <a:lumOff val="40000"/>
                </a:schemeClr>
              </a:solidFill>
              <a:ln w="28575">
                <a:solidFill>
                  <a:schemeClr val="tx1"/>
                </a:solidFill>
              </a:ln>
              <a:effectLst/>
            </c:spPr>
            <c:extLst>
              <c:ext xmlns:c16="http://schemas.microsoft.com/office/drawing/2014/chart" uri="{C3380CC4-5D6E-409C-BE32-E72D297353CC}">
                <c16:uniqueId val="{00000003-9914-2040-BEDE-0E82B3A3349E}"/>
              </c:ext>
            </c:extLst>
          </c:dPt>
          <c:errBars>
            <c:errBarType val="both"/>
            <c:errValType val="cust"/>
            <c:noEndCap val="0"/>
            <c:plus>
              <c:numRef>
                <c:f>(Results!$B$44,Results!$E$44)</c:f>
                <c:numCache>
                  <c:formatCode>General</c:formatCode>
                  <c:ptCount val="2"/>
                  <c:pt idx="0">
                    <c:v>8612.1918812755157</c:v>
                  </c:pt>
                  <c:pt idx="1">
                    <c:v>4801.1521169462658</c:v>
                  </c:pt>
                </c:numCache>
              </c:numRef>
            </c:plus>
            <c:minus>
              <c:numRef>
                <c:f>(Results!$B$44,Results!$E$44)</c:f>
                <c:numCache>
                  <c:formatCode>General</c:formatCode>
                  <c:ptCount val="2"/>
                  <c:pt idx="0">
                    <c:v>8612.1918812755157</c:v>
                  </c:pt>
                  <c:pt idx="1">
                    <c:v>4801.1521169462658</c:v>
                  </c:pt>
                </c:numCache>
              </c:numRef>
            </c:minus>
            <c:spPr>
              <a:ln w="25400"/>
            </c:spPr>
          </c:errBars>
          <c:cat>
            <c:strRef>
              <c:f>Results!$P$18:$P$19</c:f>
              <c:strCache>
                <c:ptCount val="2"/>
                <c:pt idx="0">
                  <c:v>PLGA-KGN</c:v>
                </c:pt>
                <c:pt idx="1">
                  <c:v>PLGA</c:v>
                </c:pt>
              </c:strCache>
            </c:strRef>
          </c:cat>
          <c:val>
            <c:numRef>
              <c:f>Results!$S$18:$S$19</c:f>
              <c:numCache>
                <c:formatCode>#,##0.00</c:formatCode>
                <c:ptCount val="2"/>
                <c:pt idx="0">
                  <c:v>29684.52877391571</c:v>
                </c:pt>
                <c:pt idx="1">
                  <c:v>6625.2627175675934</c:v>
                </c:pt>
              </c:numCache>
            </c:numRef>
          </c:val>
          <c:extLst>
            <c:ext xmlns:c16="http://schemas.microsoft.com/office/drawing/2014/chart" uri="{C3380CC4-5D6E-409C-BE32-E72D297353CC}">
              <c16:uniqueId val="{00000002-9914-2040-BEDE-0E82B3A3349E}"/>
            </c:ext>
          </c:extLst>
        </c:ser>
        <c:dLbls>
          <c:showLegendKey val="0"/>
          <c:showVal val="0"/>
          <c:showCatName val="0"/>
          <c:showSerName val="0"/>
          <c:showPercent val="0"/>
          <c:showBubbleSize val="0"/>
        </c:dLbls>
        <c:gapWidth val="100"/>
        <c:overlap val="-27"/>
        <c:axId val="707156592"/>
        <c:axId val="707344912"/>
      </c:barChart>
      <c:catAx>
        <c:axId val="707156592"/>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Calibri" panose="020F0502020204030204" pitchFamily="34" charset="0"/>
              </a:defRPr>
            </a:pPr>
            <a:endParaRPr lang="en-US"/>
          </a:p>
        </c:txPr>
        <c:crossAx val="707344912"/>
        <c:crosses val="autoZero"/>
        <c:auto val="1"/>
        <c:lblAlgn val="ctr"/>
        <c:lblOffset val="100"/>
        <c:noMultiLvlLbl val="0"/>
      </c:catAx>
      <c:valAx>
        <c:axId val="707344912"/>
        <c:scaling>
          <c:orientation val="minMax"/>
          <c:min val="0"/>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Times New Roman" panose="02020603050405020304" pitchFamily="18" charset="0"/>
                  </a:defRPr>
                </a:pPr>
                <a:r>
                  <a:rPr lang="en-US" sz="2800" b="0" dirty="0">
                    <a:solidFill>
                      <a:schemeClr val="tx1"/>
                    </a:solidFill>
                    <a:latin typeface="+mn-lt"/>
                    <a:cs typeface="Times New Roman" panose="02020603050405020304" pitchFamily="18" charset="0"/>
                  </a:rPr>
                  <a:t>Toughness (GPa)</a:t>
                </a:r>
              </a:p>
            </c:rich>
          </c:tx>
          <c:overlay val="0"/>
          <c:spPr>
            <a:noFill/>
            <a:ln>
              <a:noFill/>
            </a:ln>
            <a:effectLst/>
          </c:spPr>
        </c:title>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707156592"/>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6B0EC-DC6D-4438-B581-BAC674AB75D5}" type="datetimeFigureOut">
              <a:rPr lang="en-US" smtClean="0"/>
              <a:t>3/29/2021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7CFF1-A475-4573-891C-69C0C9088447}" type="slidenum">
              <a:rPr lang="en-US" smtClean="0"/>
              <a:t>‹#›</a:t>
            </a:fld>
            <a:endParaRPr lang="en-US" dirty="0"/>
          </a:p>
        </p:txBody>
      </p:sp>
    </p:spTree>
    <p:extLst>
      <p:ext uri="{BB962C8B-B14F-4D97-AF65-F5344CB8AC3E}">
        <p14:creationId xmlns:p14="http://schemas.microsoft.com/office/powerpoint/2010/main" val="2756792797"/>
      </p:ext>
    </p:extLst>
  </p:cSld>
  <p:clrMap bg1="lt1" tx1="dk1" bg2="lt2" tx2="dk2" accent1="accent1" accent2="accent2" accent3="accent3" accent4="accent4" accent5="accent5" accent6="accent6" hlink="hlink" folHlink="folHlink"/>
  <p:notesStyle>
    <a:lvl1pPr marL="0" algn="l" defTabSz="3844363" rtl="0" eaLnBrk="1" latinLnBrk="0" hangingPunct="1">
      <a:defRPr sz="5024" kern="1200">
        <a:solidFill>
          <a:schemeClr val="tx1"/>
        </a:solidFill>
        <a:latin typeface="+mn-lt"/>
        <a:ea typeface="+mn-ea"/>
        <a:cs typeface="+mn-cs"/>
      </a:defRPr>
    </a:lvl1pPr>
    <a:lvl2pPr marL="1922183" algn="l" defTabSz="3844363" rtl="0" eaLnBrk="1" latinLnBrk="0" hangingPunct="1">
      <a:defRPr sz="5024" kern="1200">
        <a:solidFill>
          <a:schemeClr val="tx1"/>
        </a:solidFill>
        <a:latin typeface="+mn-lt"/>
        <a:ea typeface="+mn-ea"/>
        <a:cs typeface="+mn-cs"/>
      </a:defRPr>
    </a:lvl2pPr>
    <a:lvl3pPr marL="3844363" algn="l" defTabSz="3844363" rtl="0" eaLnBrk="1" latinLnBrk="0" hangingPunct="1">
      <a:defRPr sz="5024" kern="1200">
        <a:solidFill>
          <a:schemeClr val="tx1"/>
        </a:solidFill>
        <a:latin typeface="+mn-lt"/>
        <a:ea typeface="+mn-ea"/>
        <a:cs typeface="+mn-cs"/>
      </a:defRPr>
    </a:lvl3pPr>
    <a:lvl4pPr marL="5766546" algn="l" defTabSz="3844363" rtl="0" eaLnBrk="1" latinLnBrk="0" hangingPunct="1">
      <a:defRPr sz="5024" kern="1200">
        <a:solidFill>
          <a:schemeClr val="tx1"/>
        </a:solidFill>
        <a:latin typeface="+mn-lt"/>
        <a:ea typeface="+mn-ea"/>
        <a:cs typeface="+mn-cs"/>
      </a:defRPr>
    </a:lvl4pPr>
    <a:lvl5pPr marL="7688727" algn="l" defTabSz="3844363" rtl="0" eaLnBrk="1" latinLnBrk="0" hangingPunct="1">
      <a:defRPr sz="5024" kern="1200">
        <a:solidFill>
          <a:schemeClr val="tx1"/>
        </a:solidFill>
        <a:latin typeface="+mn-lt"/>
        <a:ea typeface="+mn-ea"/>
        <a:cs typeface="+mn-cs"/>
      </a:defRPr>
    </a:lvl5pPr>
    <a:lvl6pPr marL="9610909" algn="l" defTabSz="3844363" rtl="0" eaLnBrk="1" latinLnBrk="0" hangingPunct="1">
      <a:defRPr sz="5024" kern="1200">
        <a:solidFill>
          <a:schemeClr val="tx1"/>
        </a:solidFill>
        <a:latin typeface="+mn-lt"/>
        <a:ea typeface="+mn-ea"/>
        <a:cs typeface="+mn-cs"/>
      </a:defRPr>
    </a:lvl6pPr>
    <a:lvl7pPr marL="11533090" algn="l" defTabSz="3844363" rtl="0" eaLnBrk="1" latinLnBrk="0" hangingPunct="1">
      <a:defRPr sz="5024" kern="1200">
        <a:solidFill>
          <a:schemeClr val="tx1"/>
        </a:solidFill>
        <a:latin typeface="+mn-lt"/>
        <a:ea typeface="+mn-ea"/>
        <a:cs typeface="+mn-cs"/>
      </a:defRPr>
    </a:lvl7pPr>
    <a:lvl8pPr marL="13455272" algn="l" defTabSz="3844363" rtl="0" eaLnBrk="1" latinLnBrk="0" hangingPunct="1">
      <a:defRPr sz="5024" kern="1200">
        <a:solidFill>
          <a:schemeClr val="tx1"/>
        </a:solidFill>
        <a:latin typeface="+mn-lt"/>
        <a:ea typeface="+mn-ea"/>
        <a:cs typeface="+mn-cs"/>
      </a:defRPr>
    </a:lvl8pPr>
    <a:lvl9pPr marL="15377455" algn="l" defTabSz="3844363" rtl="0" eaLnBrk="1" latinLnBrk="0" hangingPunct="1">
      <a:defRPr sz="50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5024" b="1" kern="1200" dirty="0">
                <a:solidFill>
                  <a:schemeClr val="tx1"/>
                </a:solidFill>
                <a:effectLst/>
                <a:latin typeface="+mn-lt"/>
                <a:ea typeface="+mn-ea"/>
                <a:cs typeface="+mn-cs"/>
              </a:rPr>
              <a:t>Hello, my name is Jay Warren and I am a senior biomedical engineering major here at Mississippi State.  My research is focused on a tissue engineering approach to microfracture, a procedure commonly performed to treat and restore damaged cartilage in patients with osteoarthritis. </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(slight pause)</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kern="1200" dirty="0">
                <a:solidFill>
                  <a:schemeClr val="tx1"/>
                </a:solidFill>
                <a:effectLst/>
                <a:latin typeface="+mn-lt"/>
                <a:ea typeface="+mn-ea"/>
                <a:cs typeface="+mn-cs"/>
              </a:rPr>
              <a:t>BACKGROUND</a:t>
            </a:r>
          </a:p>
          <a:p>
            <a:r>
              <a:rPr lang="en-US" sz="5024" b="1" kern="1200" dirty="0">
                <a:solidFill>
                  <a:schemeClr val="tx1"/>
                </a:solidFill>
                <a:effectLst/>
                <a:latin typeface="+mn-lt"/>
                <a:ea typeface="+mn-ea"/>
                <a:cs typeface="+mn-cs"/>
              </a:rPr>
              <a:t>Articular cartilage is avascular, so it is unable to heal itself when damaged. Microfracture drills small holes in the subchondral bone, recruiting blood to the surface of the cartilage defect. This blood contains mesenchymal stem cells that can potentially differentiate into chondrocytes. </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The main limitation of microfracture is that the regenerated tissue is composed of fibrocartilage, which is mechanically inferior to normal hyaline cartilage and has limited durability.</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The proposed augmentation to microfracture would introduce a bio-printed PLGA scaffold that is functionalized with kartogenin, a small bioactive compound that aids in chondrocytic differentiation of mesenchymal stem cells. This scaffold would be attached to the defect site immediately following microfracture procedure. As the PLGA scaffold naturally degrades in the body, the kartogenin that is released will direct the differentiation of the recruited mesenchymal stem cells into the preferred hyaline cartilage.</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The aims of this study were to fabricate a PLGA-KGN scaffold and determine its degradation properties and mechanical characteristics. </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(pause for next section)</a:t>
            </a: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METHODS</a:t>
            </a: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To fabricate the scaffolds, dissolved PLGA and kartogenin were combined at a ratio of 7.575 ug kartogenin to 130 mg PLGA. This ratio reflects our calculations for delivering a therapeutic dose of kartogenin to the defect site from the implanted scaffold. This mixture was left overnight in the fume hood to evaporate the organic solvent. The dried mixture was then ground to a fine powder for use in bio-printing. Scaffolds of 10 x 10 x 1 mm were then printed on the bioprinter with the print parameters shown in this table. Kartogenin loading was evaluated at this point by completely dissolving the scaffold in DMSO and using spectrophotometry at 280 nm to confirm a high level of loading efficiency.  At this point, we knew that kartogenin could survive the printing process and could be loaded into the scaffold. </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To evaluate kartogenin release, we released two of the scaffolds into 15 mL PBS at 37 ºC under gentle agitation. The supernatant was collected and replaced every 5 days for 25 days. We determined kartogenin release for each time interval using high performance liquid chromatography. </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To evaluate mechanical properties, we conducted tensile testing on specimens made from the PLGA-KGN mixture as well as pure PLGA. The specimens were stretched at a 0.05 mm/s displacement rate until rupture, and the resulting force vs displacement data was used to calculate elastic modulus, tensile strength, and material toughness for each sample.</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(slight pause for next section)</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kern="1200" dirty="0">
                <a:solidFill>
                  <a:schemeClr val="tx1"/>
                </a:solidFill>
                <a:effectLst/>
                <a:latin typeface="+mn-lt"/>
                <a:ea typeface="+mn-ea"/>
                <a:cs typeface="+mn-cs"/>
              </a:rPr>
              <a:t>RESULTS</a:t>
            </a:r>
          </a:p>
          <a:p>
            <a:r>
              <a:rPr lang="en-US" sz="5024" b="1" kern="1200" dirty="0">
                <a:solidFill>
                  <a:schemeClr val="tx1"/>
                </a:solidFill>
                <a:effectLst/>
                <a:latin typeface="+mn-lt"/>
                <a:ea typeface="+mn-ea"/>
                <a:cs typeface="+mn-cs"/>
              </a:rPr>
              <a:t>After measuring kartogenin release over the 25-day period, we noticed that kartogenin actually degraded according to the schematic shown in Figure 1a. Initially, we had planned to construct a release curve using concentration of kartogenin as a dependent variable, but we were unable to do so since kartogenin degraded over time in solution. We were, however, able to obtain spectra that indicate the presence of KGN degradation products in each time interval. Shown in Figure 1b is the the presence of degradation products at the 10-day reading. Similar peaks were observed in every other time interval. The main absorbance peak shown in Figure 1c is a biphenyl signature. Both KGN and the degradation products that were present at each interval feature this signature. </a:t>
            </a:r>
          </a:p>
          <a:p>
            <a:endParaRPr lang="en-US" sz="5024" b="1"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So, the fact that KGN degradation products were observed at each time interval over 25 days confirms that the KGN does undergo a sustained release from the scaffold. Other studies have determined that the 4-aminobiphenyl degradation product of KGN is the compound responsible for chondro-induction, so the breakdown of KGN in solution by no means impacts the scaffold’s chondro-inductive capacity, it just somewhat prevented us from quantifying KGN’s exact release profile. </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(pause for pan)</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Scaffold degradation was visibly observed throughout the process, as shown in Figure 2. </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The results of the tensile testing indicate that the addition of KGN does not seem to significantly impact PLGA’s elastic modulus or its tensile strength. KGN does however seem to significantly increase the overall toughness of PLGA.</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(pause for next section)</a:t>
            </a:r>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kern="1200" dirty="0">
                <a:solidFill>
                  <a:schemeClr val="tx1"/>
                </a:solidFill>
                <a:effectLst/>
                <a:latin typeface="+mn-lt"/>
                <a:ea typeface="+mn-ea"/>
                <a:cs typeface="+mn-cs"/>
              </a:rPr>
              <a:t>CONCLUSIONS</a:t>
            </a:r>
          </a:p>
          <a:p>
            <a:r>
              <a:rPr lang="en-US" sz="5024" b="1" kern="1200" dirty="0">
                <a:solidFill>
                  <a:schemeClr val="tx1"/>
                </a:solidFill>
                <a:effectLst/>
                <a:latin typeface="+mn-lt"/>
                <a:ea typeface="+mn-ea"/>
                <a:cs typeface="+mn-cs"/>
              </a:rPr>
              <a:t>Our findings indicate a few things. Firstly, our preliminary analysis of KGN loading efficiency confirms KGN’s ability to be loaded into the scaffold and its ability to withstand the high temperatures and pressures associated with the bio-printing process. </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Secondly, the sustained release of KGN from the scaffold appears to occur in tandem with PLGA degradation. That being said, there are many modifications that can be made to PLGA’s chemical properties that would influence its overall degradation properties, like changes to molecular weight, PGA:PLA ratio, and etcetera. The scaffold’s geometry and porosity can also be modified to change its degradation profile. This means that in theory, KGN release from the scaffold can be tailored to the needs of the patient. </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The results also indicate that the inclusion of KGN is not detrimental to PLGA’s mechanical properties. In fact, the increased fracture toughness of functionalized PLGA further increases the scaffold’s ability to withstand joint loading. </a:t>
            </a:r>
            <a:endParaRPr lang="en-US" sz="5024" kern="1200" dirty="0">
              <a:solidFill>
                <a:schemeClr val="tx1"/>
              </a:solidFill>
              <a:effectLst/>
              <a:latin typeface="+mn-lt"/>
              <a:ea typeface="+mn-ea"/>
              <a:cs typeface="+mn-cs"/>
            </a:endParaRPr>
          </a:p>
          <a:p>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Overall, these findings suggest that this method of scaffold fabrication and functionalization is a very viable option for delivering KGN to defect sites immediately after microfracture. </a:t>
            </a:r>
          </a:p>
          <a:p>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Further work on this project will aim to confirm the chondrogenic activity of released kartogenin in vitro using primary marrow-derived mesenchymal stem cells. These cells have been acquired and are currently being expanded. Chondrogenic influence of the proposed augmentation will also be evaluated in vivo using a rat model of knee microfracture. </a:t>
            </a:r>
            <a:endParaRPr lang="en-US" sz="5024" kern="1200" dirty="0">
              <a:solidFill>
                <a:schemeClr val="tx1"/>
              </a:solidFill>
              <a:effectLst/>
              <a:latin typeface="+mn-lt"/>
              <a:ea typeface="+mn-ea"/>
              <a:cs typeface="+mn-cs"/>
            </a:endParaRPr>
          </a:p>
          <a:p>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This augmentation to microfracture has the potential to overcome the limitations of the procedure and promote the regeneration of healthy, functional cartilage in patients with osteoarthritis.</a:t>
            </a:r>
            <a:endParaRPr lang="en-US" sz="5024" kern="1200" dirty="0">
              <a:solidFill>
                <a:schemeClr val="tx1"/>
              </a:solidFill>
              <a:effectLst/>
              <a:latin typeface="+mn-lt"/>
              <a:ea typeface="+mn-ea"/>
              <a:cs typeface="+mn-cs"/>
            </a:endParaRPr>
          </a:p>
          <a:p>
            <a:br>
              <a:rPr lang="en-US" sz="5024" kern="1200" dirty="0">
                <a:solidFill>
                  <a:schemeClr val="tx1"/>
                </a:solidFill>
                <a:effectLst/>
                <a:latin typeface="+mn-lt"/>
                <a:ea typeface="+mn-ea"/>
                <a:cs typeface="+mn-cs"/>
              </a:rPr>
            </a:br>
            <a:endParaRPr lang="en-US" sz="5024" kern="1200" dirty="0">
              <a:solidFill>
                <a:schemeClr val="tx1"/>
              </a:solidFill>
              <a:effectLst/>
              <a:latin typeface="+mn-lt"/>
              <a:ea typeface="+mn-ea"/>
              <a:cs typeface="+mn-cs"/>
            </a:endParaRPr>
          </a:p>
          <a:p>
            <a:r>
              <a:rPr lang="en-US" sz="5024" b="1" kern="1200" dirty="0">
                <a:solidFill>
                  <a:schemeClr val="tx1"/>
                </a:solidFill>
                <a:effectLst/>
                <a:latin typeface="+mn-lt"/>
                <a:ea typeface="+mn-ea"/>
                <a:cs typeface="+mn-cs"/>
              </a:rPr>
              <a:t>Thank you.</a:t>
            </a:r>
            <a:endParaRPr lang="en-US" sz="5024"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3F0800-C07F-4620-8C4E-3F5C77FE30E8}" type="slidenum">
              <a:rPr lang="en-US" smtClean="0"/>
              <a:t>1</a:t>
            </a:fld>
            <a:endParaRPr lang="en-US" dirty="0"/>
          </a:p>
        </p:txBody>
      </p:sp>
    </p:spTree>
    <p:extLst>
      <p:ext uri="{BB962C8B-B14F-4D97-AF65-F5344CB8AC3E}">
        <p14:creationId xmlns:p14="http://schemas.microsoft.com/office/powerpoint/2010/main" val="14494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2"/>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869467" indent="0" algn="ctr">
              <a:buNone/>
              <a:defRPr>
                <a:solidFill>
                  <a:schemeClr val="tx1">
                    <a:tint val="75000"/>
                  </a:schemeClr>
                </a:solidFill>
              </a:defRPr>
            </a:lvl2pPr>
            <a:lvl3pPr marL="1738934" indent="0" algn="ctr">
              <a:buNone/>
              <a:defRPr>
                <a:solidFill>
                  <a:schemeClr val="tx1">
                    <a:tint val="75000"/>
                  </a:schemeClr>
                </a:solidFill>
              </a:defRPr>
            </a:lvl3pPr>
            <a:lvl4pPr marL="2608402" indent="0" algn="ctr">
              <a:buNone/>
              <a:defRPr>
                <a:solidFill>
                  <a:schemeClr val="tx1">
                    <a:tint val="75000"/>
                  </a:schemeClr>
                </a:solidFill>
              </a:defRPr>
            </a:lvl4pPr>
            <a:lvl5pPr marL="3477869" indent="0" algn="ctr">
              <a:buNone/>
              <a:defRPr>
                <a:solidFill>
                  <a:schemeClr val="tx1">
                    <a:tint val="75000"/>
                  </a:schemeClr>
                </a:solidFill>
              </a:defRPr>
            </a:lvl5pPr>
            <a:lvl6pPr marL="4347337" indent="0" algn="ctr">
              <a:buNone/>
              <a:defRPr>
                <a:solidFill>
                  <a:schemeClr val="tx1">
                    <a:tint val="75000"/>
                  </a:schemeClr>
                </a:solidFill>
              </a:defRPr>
            </a:lvl6pPr>
            <a:lvl7pPr marL="5216802" indent="0" algn="ctr">
              <a:buNone/>
              <a:defRPr>
                <a:solidFill>
                  <a:schemeClr val="tx1">
                    <a:tint val="75000"/>
                  </a:schemeClr>
                </a:solidFill>
              </a:defRPr>
            </a:lvl7pPr>
            <a:lvl8pPr marL="6086270" indent="0" algn="ctr">
              <a:buNone/>
              <a:defRPr>
                <a:solidFill>
                  <a:schemeClr val="tx1">
                    <a:tint val="75000"/>
                  </a:schemeClr>
                </a:solidFill>
              </a:defRPr>
            </a:lvl8pPr>
            <a:lvl9pPr marL="695573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8621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301398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7"/>
            <a:ext cx="9875520" cy="280873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7"/>
            <a:ext cx="28895040" cy="280873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338485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283307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3123"/>
            <a:ext cx="37307520" cy="6537960"/>
          </a:xfrm>
        </p:spPr>
        <p:txBody>
          <a:bodyPr anchor="t"/>
          <a:lstStyle>
            <a:lvl1pPr algn="l">
              <a:defRPr sz="7590" b="1" cap="all"/>
            </a:lvl1pPr>
          </a:lstStyle>
          <a:p>
            <a:r>
              <a:rPr lang="en-US"/>
              <a:t>Click to edit Master title style</a:t>
            </a:r>
          </a:p>
        </p:txBody>
      </p:sp>
      <p:sp>
        <p:nvSpPr>
          <p:cNvPr id="3" name="Text Placeholder 2"/>
          <p:cNvSpPr>
            <a:spLocks noGrp="1"/>
          </p:cNvSpPr>
          <p:nvPr>
            <p:ph type="body" idx="1"/>
          </p:nvPr>
        </p:nvSpPr>
        <p:spPr>
          <a:xfrm>
            <a:off x="3467104" y="13952228"/>
            <a:ext cx="37307520" cy="7200899"/>
          </a:xfrm>
        </p:spPr>
        <p:txBody>
          <a:bodyPr anchor="b"/>
          <a:lstStyle>
            <a:lvl1pPr marL="0" indent="0">
              <a:buNone/>
              <a:defRPr sz="3814">
                <a:solidFill>
                  <a:schemeClr val="tx1">
                    <a:tint val="75000"/>
                  </a:schemeClr>
                </a:solidFill>
              </a:defRPr>
            </a:lvl1pPr>
            <a:lvl2pPr marL="869467" indent="0">
              <a:buNone/>
              <a:defRPr sz="3410">
                <a:solidFill>
                  <a:schemeClr val="tx1">
                    <a:tint val="75000"/>
                  </a:schemeClr>
                </a:solidFill>
              </a:defRPr>
            </a:lvl2pPr>
            <a:lvl3pPr marL="1738934" indent="0">
              <a:buNone/>
              <a:defRPr sz="3043">
                <a:solidFill>
                  <a:schemeClr val="tx1">
                    <a:tint val="75000"/>
                  </a:schemeClr>
                </a:solidFill>
              </a:defRPr>
            </a:lvl3pPr>
            <a:lvl4pPr marL="2608402" indent="0">
              <a:buNone/>
              <a:defRPr sz="2679">
                <a:solidFill>
                  <a:schemeClr val="tx1">
                    <a:tint val="75000"/>
                  </a:schemeClr>
                </a:solidFill>
              </a:defRPr>
            </a:lvl4pPr>
            <a:lvl5pPr marL="3477869" indent="0">
              <a:buNone/>
              <a:defRPr sz="2679">
                <a:solidFill>
                  <a:schemeClr val="tx1">
                    <a:tint val="75000"/>
                  </a:schemeClr>
                </a:solidFill>
              </a:defRPr>
            </a:lvl5pPr>
            <a:lvl6pPr marL="4347337" indent="0">
              <a:buNone/>
              <a:defRPr sz="2679">
                <a:solidFill>
                  <a:schemeClr val="tx1">
                    <a:tint val="75000"/>
                  </a:schemeClr>
                </a:solidFill>
              </a:defRPr>
            </a:lvl6pPr>
            <a:lvl7pPr marL="5216802" indent="0">
              <a:buNone/>
              <a:defRPr sz="2679">
                <a:solidFill>
                  <a:schemeClr val="tx1">
                    <a:tint val="75000"/>
                  </a:schemeClr>
                </a:solidFill>
              </a:defRPr>
            </a:lvl7pPr>
            <a:lvl8pPr marL="6086270" indent="0">
              <a:buNone/>
              <a:defRPr sz="2679">
                <a:solidFill>
                  <a:schemeClr val="tx1">
                    <a:tint val="75000"/>
                  </a:schemeClr>
                </a:solidFill>
              </a:defRPr>
            </a:lvl8pPr>
            <a:lvl9pPr marL="6955737" indent="0">
              <a:buNone/>
              <a:defRPr sz="267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397385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lvl1pPr>
              <a:defRPr sz="5316"/>
            </a:lvl1pPr>
            <a:lvl2pPr>
              <a:defRPr sz="4546"/>
            </a:lvl2pPr>
            <a:lvl3pPr>
              <a:defRPr sz="3814"/>
            </a:lvl3pPr>
            <a:lvl4pPr>
              <a:defRPr sz="3410"/>
            </a:lvl4pPr>
            <a:lvl5pPr>
              <a:defRPr sz="3410"/>
            </a:lvl5pPr>
            <a:lvl6pPr>
              <a:defRPr sz="3410"/>
            </a:lvl6pPr>
            <a:lvl7pPr>
              <a:defRPr sz="3410"/>
            </a:lvl7pPr>
            <a:lvl8pPr>
              <a:defRPr sz="3410"/>
            </a:lvl8pPr>
            <a:lvl9pPr>
              <a:defRPr sz="34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2"/>
            <a:ext cx="19385280" cy="21724623"/>
          </a:xfrm>
        </p:spPr>
        <p:txBody>
          <a:bodyPr/>
          <a:lstStyle>
            <a:lvl1pPr>
              <a:defRPr sz="5316"/>
            </a:lvl1pPr>
            <a:lvl2pPr>
              <a:defRPr sz="4546"/>
            </a:lvl2pPr>
            <a:lvl3pPr>
              <a:defRPr sz="3814"/>
            </a:lvl3pPr>
            <a:lvl4pPr>
              <a:defRPr sz="3410"/>
            </a:lvl4pPr>
            <a:lvl5pPr>
              <a:defRPr sz="3410"/>
            </a:lvl5pPr>
            <a:lvl6pPr>
              <a:defRPr sz="3410"/>
            </a:lvl6pPr>
            <a:lvl7pPr>
              <a:defRPr sz="3410"/>
            </a:lvl7pPr>
            <a:lvl8pPr>
              <a:defRPr sz="3410"/>
            </a:lvl8pPr>
            <a:lvl9pPr>
              <a:defRPr sz="34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233417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4"/>
            <a:ext cx="19392904" cy="3070859"/>
          </a:xfrm>
        </p:spPr>
        <p:txBody>
          <a:bodyPr anchor="b"/>
          <a:lstStyle>
            <a:lvl1pPr marL="0" indent="0">
              <a:buNone/>
              <a:defRPr sz="4546" b="1"/>
            </a:lvl1pPr>
            <a:lvl2pPr marL="869467" indent="0">
              <a:buNone/>
              <a:defRPr sz="3814" b="1"/>
            </a:lvl2pPr>
            <a:lvl3pPr marL="1738934" indent="0">
              <a:buNone/>
              <a:defRPr sz="3410" b="1"/>
            </a:lvl3pPr>
            <a:lvl4pPr marL="2608402" indent="0">
              <a:buNone/>
              <a:defRPr sz="3043" b="1"/>
            </a:lvl4pPr>
            <a:lvl5pPr marL="3477869" indent="0">
              <a:buNone/>
              <a:defRPr sz="3043" b="1"/>
            </a:lvl5pPr>
            <a:lvl6pPr marL="4347337" indent="0">
              <a:buNone/>
              <a:defRPr sz="3043" b="1"/>
            </a:lvl6pPr>
            <a:lvl7pPr marL="5216802" indent="0">
              <a:buNone/>
              <a:defRPr sz="3043" b="1"/>
            </a:lvl7pPr>
            <a:lvl8pPr marL="6086270" indent="0">
              <a:buNone/>
              <a:defRPr sz="3043" b="1"/>
            </a:lvl8pPr>
            <a:lvl9pPr marL="6955737" indent="0">
              <a:buNone/>
              <a:defRPr sz="3043" b="1"/>
            </a:lvl9pPr>
          </a:lstStyle>
          <a:p>
            <a:pPr lvl="0"/>
            <a:r>
              <a:rPr lang="en-US"/>
              <a:t>Click to edit Master text styles</a:t>
            </a:r>
          </a:p>
        </p:txBody>
      </p:sp>
      <p:sp>
        <p:nvSpPr>
          <p:cNvPr id="4" name="Content Placeholder 3"/>
          <p:cNvSpPr>
            <a:spLocks noGrp="1"/>
          </p:cNvSpPr>
          <p:nvPr>
            <p:ph sz="half" idx="2"/>
          </p:nvPr>
        </p:nvSpPr>
        <p:spPr>
          <a:xfrm>
            <a:off x="2194560" y="10439402"/>
            <a:ext cx="19392904" cy="18966182"/>
          </a:xfrm>
        </p:spPr>
        <p:txBody>
          <a:bodyPr/>
          <a:lstStyle>
            <a:lvl1pPr>
              <a:defRPr sz="4546"/>
            </a:lvl1pPr>
            <a:lvl2pPr>
              <a:defRPr sz="3814"/>
            </a:lvl2pPr>
            <a:lvl3pPr>
              <a:defRPr sz="3410"/>
            </a:lvl3pPr>
            <a:lvl4pPr>
              <a:defRPr sz="3043"/>
            </a:lvl4pPr>
            <a:lvl5pPr>
              <a:defRPr sz="3043"/>
            </a:lvl5pPr>
            <a:lvl6pPr>
              <a:defRPr sz="3043"/>
            </a:lvl6pPr>
            <a:lvl7pPr>
              <a:defRPr sz="3043"/>
            </a:lvl7pPr>
            <a:lvl8pPr>
              <a:defRPr sz="3043"/>
            </a:lvl8pPr>
            <a:lvl9pPr>
              <a:defRPr sz="3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6" y="7368544"/>
            <a:ext cx="19400520" cy="3070859"/>
          </a:xfrm>
        </p:spPr>
        <p:txBody>
          <a:bodyPr anchor="b"/>
          <a:lstStyle>
            <a:lvl1pPr marL="0" indent="0">
              <a:buNone/>
              <a:defRPr sz="4546" b="1"/>
            </a:lvl1pPr>
            <a:lvl2pPr marL="869467" indent="0">
              <a:buNone/>
              <a:defRPr sz="3814" b="1"/>
            </a:lvl2pPr>
            <a:lvl3pPr marL="1738934" indent="0">
              <a:buNone/>
              <a:defRPr sz="3410" b="1"/>
            </a:lvl3pPr>
            <a:lvl4pPr marL="2608402" indent="0">
              <a:buNone/>
              <a:defRPr sz="3043" b="1"/>
            </a:lvl4pPr>
            <a:lvl5pPr marL="3477869" indent="0">
              <a:buNone/>
              <a:defRPr sz="3043" b="1"/>
            </a:lvl5pPr>
            <a:lvl6pPr marL="4347337" indent="0">
              <a:buNone/>
              <a:defRPr sz="3043" b="1"/>
            </a:lvl6pPr>
            <a:lvl7pPr marL="5216802" indent="0">
              <a:buNone/>
              <a:defRPr sz="3043" b="1"/>
            </a:lvl7pPr>
            <a:lvl8pPr marL="6086270" indent="0">
              <a:buNone/>
              <a:defRPr sz="3043" b="1"/>
            </a:lvl8pPr>
            <a:lvl9pPr marL="6955737" indent="0">
              <a:buNone/>
              <a:defRPr sz="3043" b="1"/>
            </a:lvl9pPr>
          </a:lstStyle>
          <a:p>
            <a:pPr lvl="0"/>
            <a:r>
              <a:rPr lang="en-US"/>
              <a:t>Click to edit Master text styles</a:t>
            </a:r>
          </a:p>
        </p:txBody>
      </p:sp>
      <p:sp>
        <p:nvSpPr>
          <p:cNvPr id="6" name="Content Placeholder 5"/>
          <p:cNvSpPr>
            <a:spLocks noGrp="1"/>
          </p:cNvSpPr>
          <p:nvPr>
            <p:ph sz="quarter" idx="4"/>
          </p:nvPr>
        </p:nvSpPr>
        <p:spPr>
          <a:xfrm>
            <a:off x="22296126" y="10439402"/>
            <a:ext cx="19400520" cy="18966182"/>
          </a:xfrm>
        </p:spPr>
        <p:txBody>
          <a:bodyPr/>
          <a:lstStyle>
            <a:lvl1pPr>
              <a:defRPr sz="4546"/>
            </a:lvl1pPr>
            <a:lvl2pPr>
              <a:defRPr sz="3814"/>
            </a:lvl2pPr>
            <a:lvl3pPr>
              <a:defRPr sz="3410"/>
            </a:lvl3pPr>
            <a:lvl4pPr>
              <a:defRPr sz="3043"/>
            </a:lvl4pPr>
            <a:lvl5pPr>
              <a:defRPr sz="3043"/>
            </a:lvl5pPr>
            <a:lvl6pPr>
              <a:defRPr sz="3043"/>
            </a:lvl6pPr>
            <a:lvl7pPr>
              <a:defRPr sz="3043"/>
            </a:lvl7pPr>
            <a:lvl8pPr>
              <a:defRPr sz="3043"/>
            </a:lvl8pPr>
            <a:lvl9pPr>
              <a:defRPr sz="3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116735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65117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245253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6" y="1310639"/>
            <a:ext cx="14439904" cy="5577840"/>
          </a:xfrm>
        </p:spPr>
        <p:txBody>
          <a:bodyPr anchor="b"/>
          <a:lstStyle>
            <a:lvl1pPr algn="l">
              <a:defRPr sz="3814" b="1"/>
            </a:lvl1pPr>
          </a:lstStyle>
          <a:p>
            <a:r>
              <a:rPr lang="en-US"/>
              <a:t>Click to edit Master title style</a:t>
            </a:r>
          </a:p>
        </p:txBody>
      </p:sp>
      <p:sp>
        <p:nvSpPr>
          <p:cNvPr id="3" name="Content Placeholder 2"/>
          <p:cNvSpPr>
            <a:spLocks noGrp="1"/>
          </p:cNvSpPr>
          <p:nvPr>
            <p:ph idx="1"/>
          </p:nvPr>
        </p:nvSpPr>
        <p:spPr>
          <a:xfrm>
            <a:off x="17160240" y="1310649"/>
            <a:ext cx="24536400" cy="28094943"/>
          </a:xfrm>
        </p:spPr>
        <p:txBody>
          <a:bodyPr/>
          <a:lstStyle>
            <a:lvl1pPr>
              <a:defRPr sz="6088"/>
            </a:lvl1pPr>
            <a:lvl2pPr>
              <a:defRPr sz="5316"/>
            </a:lvl2pPr>
            <a:lvl3pPr>
              <a:defRPr sz="4546"/>
            </a:lvl3pPr>
            <a:lvl4pPr>
              <a:defRPr sz="3814"/>
            </a:lvl4pPr>
            <a:lvl5pPr>
              <a:defRPr sz="3814"/>
            </a:lvl5pPr>
            <a:lvl6pPr>
              <a:defRPr sz="3814"/>
            </a:lvl6pPr>
            <a:lvl7pPr>
              <a:defRPr sz="3814"/>
            </a:lvl7pPr>
            <a:lvl8pPr>
              <a:defRPr sz="3814"/>
            </a:lvl8pPr>
            <a:lvl9pPr>
              <a:defRPr sz="3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6" y="6888489"/>
            <a:ext cx="14439904" cy="22517103"/>
          </a:xfrm>
        </p:spPr>
        <p:txBody>
          <a:bodyPr/>
          <a:lstStyle>
            <a:lvl1pPr marL="0" indent="0">
              <a:buNone/>
              <a:defRPr sz="2679"/>
            </a:lvl1pPr>
            <a:lvl2pPr marL="869467" indent="0">
              <a:buNone/>
              <a:defRPr sz="2273"/>
            </a:lvl2pPr>
            <a:lvl3pPr marL="1738934" indent="0">
              <a:buNone/>
              <a:defRPr sz="1908"/>
            </a:lvl3pPr>
            <a:lvl4pPr marL="2608402" indent="0">
              <a:buNone/>
              <a:defRPr sz="1704"/>
            </a:lvl4pPr>
            <a:lvl5pPr marL="3477869" indent="0">
              <a:buNone/>
              <a:defRPr sz="1704"/>
            </a:lvl5pPr>
            <a:lvl6pPr marL="4347337" indent="0">
              <a:buNone/>
              <a:defRPr sz="1704"/>
            </a:lvl6pPr>
            <a:lvl7pPr marL="5216802" indent="0">
              <a:buNone/>
              <a:defRPr sz="1704"/>
            </a:lvl7pPr>
            <a:lvl8pPr marL="6086270" indent="0">
              <a:buNone/>
              <a:defRPr sz="1704"/>
            </a:lvl8pPr>
            <a:lvl9pPr marL="6955737" indent="0">
              <a:buNone/>
              <a:defRPr sz="1704"/>
            </a:lvl9pPr>
          </a:lstStyle>
          <a:p>
            <a:pPr lvl="0"/>
            <a:r>
              <a:rPr lang="en-US"/>
              <a:t>Click to edit Master text styles</a:t>
            </a:r>
          </a:p>
        </p:txBody>
      </p:sp>
      <p:sp>
        <p:nvSpPr>
          <p:cNvPr id="5" name="Date Placeholder 4"/>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190817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4" y="23042883"/>
            <a:ext cx="26334720" cy="2720343"/>
          </a:xfrm>
        </p:spPr>
        <p:txBody>
          <a:bodyPr anchor="b"/>
          <a:lstStyle>
            <a:lvl1pPr algn="l">
              <a:defRPr sz="3814" b="1"/>
            </a:lvl1pPr>
          </a:lstStyle>
          <a:p>
            <a:r>
              <a:rPr lang="en-US"/>
              <a:t>Click to edit Master title style</a:t>
            </a:r>
          </a:p>
        </p:txBody>
      </p:sp>
      <p:sp>
        <p:nvSpPr>
          <p:cNvPr id="3" name="Picture Placeholder 2"/>
          <p:cNvSpPr>
            <a:spLocks noGrp="1"/>
          </p:cNvSpPr>
          <p:nvPr>
            <p:ph type="pic" idx="1"/>
          </p:nvPr>
        </p:nvSpPr>
        <p:spPr>
          <a:xfrm>
            <a:off x="8602984" y="2941322"/>
            <a:ext cx="26334720" cy="19751040"/>
          </a:xfrm>
        </p:spPr>
        <p:txBody>
          <a:bodyPr/>
          <a:lstStyle>
            <a:lvl1pPr marL="0" indent="0">
              <a:buNone/>
              <a:defRPr sz="6088"/>
            </a:lvl1pPr>
            <a:lvl2pPr marL="869467" indent="0">
              <a:buNone/>
              <a:defRPr sz="5316"/>
            </a:lvl2pPr>
            <a:lvl3pPr marL="1738934" indent="0">
              <a:buNone/>
              <a:defRPr sz="4546"/>
            </a:lvl3pPr>
            <a:lvl4pPr marL="2608402" indent="0">
              <a:buNone/>
              <a:defRPr sz="3814"/>
            </a:lvl4pPr>
            <a:lvl5pPr marL="3477869" indent="0">
              <a:buNone/>
              <a:defRPr sz="3814"/>
            </a:lvl5pPr>
            <a:lvl6pPr marL="4347337" indent="0">
              <a:buNone/>
              <a:defRPr sz="3814"/>
            </a:lvl6pPr>
            <a:lvl7pPr marL="5216802" indent="0">
              <a:buNone/>
              <a:defRPr sz="3814"/>
            </a:lvl7pPr>
            <a:lvl8pPr marL="6086270" indent="0">
              <a:buNone/>
              <a:defRPr sz="3814"/>
            </a:lvl8pPr>
            <a:lvl9pPr marL="6955737" indent="0">
              <a:buNone/>
              <a:defRPr sz="3814"/>
            </a:lvl9pPr>
          </a:lstStyle>
          <a:p>
            <a:endParaRPr lang="en-US" dirty="0"/>
          </a:p>
        </p:txBody>
      </p:sp>
      <p:sp>
        <p:nvSpPr>
          <p:cNvPr id="4" name="Text Placeholder 3"/>
          <p:cNvSpPr>
            <a:spLocks noGrp="1"/>
          </p:cNvSpPr>
          <p:nvPr>
            <p:ph type="body" sz="half" idx="2"/>
          </p:nvPr>
        </p:nvSpPr>
        <p:spPr>
          <a:xfrm>
            <a:off x="8602984" y="25763227"/>
            <a:ext cx="26334720" cy="3863339"/>
          </a:xfrm>
        </p:spPr>
        <p:txBody>
          <a:bodyPr/>
          <a:lstStyle>
            <a:lvl1pPr marL="0" indent="0">
              <a:buNone/>
              <a:defRPr sz="2679"/>
            </a:lvl1pPr>
            <a:lvl2pPr marL="869467" indent="0">
              <a:buNone/>
              <a:defRPr sz="2273"/>
            </a:lvl2pPr>
            <a:lvl3pPr marL="1738934" indent="0">
              <a:buNone/>
              <a:defRPr sz="1908"/>
            </a:lvl3pPr>
            <a:lvl4pPr marL="2608402" indent="0">
              <a:buNone/>
              <a:defRPr sz="1704"/>
            </a:lvl4pPr>
            <a:lvl5pPr marL="3477869" indent="0">
              <a:buNone/>
              <a:defRPr sz="1704"/>
            </a:lvl5pPr>
            <a:lvl6pPr marL="4347337" indent="0">
              <a:buNone/>
              <a:defRPr sz="1704"/>
            </a:lvl6pPr>
            <a:lvl7pPr marL="5216802" indent="0">
              <a:buNone/>
              <a:defRPr sz="1704"/>
            </a:lvl7pPr>
            <a:lvl8pPr marL="6086270" indent="0">
              <a:buNone/>
              <a:defRPr sz="1704"/>
            </a:lvl8pPr>
            <a:lvl9pPr marL="6955737" indent="0">
              <a:buNone/>
              <a:defRPr sz="1704"/>
            </a:lvl9pPr>
          </a:lstStyle>
          <a:p>
            <a:pPr lvl="0"/>
            <a:r>
              <a:rPr lang="en-US"/>
              <a:t>Click to edit Master text styles</a:t>
            </a:r>
          </a:p>
        </p:txBody>
      </p:sp>
      <p:sp>
        <p:nvSpPr>
          <p:cNvPr id="5" name="Date Placeholder 4"/>
          <p:cNvSpPr>
            <a:spLocks noGrp="1"/>
          </p:cNvSpPr>
          <p:nvPr>
            <p:ph type="dt" sz="half" idx="10"/>
          </p:nvPr>
        </p:nvSpPr>
        <p:spPr/>
        <p:txBody>
          <a:bodyPr/>
          <a:lstStyle/>
          <a:p>
            <a:fld id="{C13E50C5-5EB1-4E81-B34D-B3CFFB4E8007}" type="datetimeFigureOut">
              <a:rPr lang="en-US" smtClean="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394AAF-434E-4318-BF83-53DFF063DA67}" type="slidenum">
              <a:rPr lang="en-US" smtClean="0"/>
              <a:t>‹#›</a:t>
            </a:fld>
            <a:endParaRPr lang="en-US" dirty="0"/>
          </a:p>
        </p:txBody>
      </p:sp>
    </p:spTree>
    <p:extLst>
      <p:ext uri="{BB962C8B-B14F-4D97-AF65-F5344CB8AC3E}">
        <p14:creationId xmlns:p14="http://schemas.microsoft.com/office/powerpoint/2010/main" val="21482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28460" tIns="214230" rIns="428460" bIns="214230" rtlCol="0" anchor="ctr">
            <a:normAutofit/>
          </a:bodyPr>
          <a:lstStyle/>
          <a:p>
            <a:r>
              <a:rPr lang="en-US"/>
              <a:t>Click to edit Master title style</a:t>
            </a:r>
          </a:p>
        </p:txBody>
      </p:sp>
      <p:sp>
        <p:nvSpPr>
          <p:cNvPr id="3" name="Text Placeholder 2"/>
          <p:cNvSpPr>
            <a:spLocks noGrp="1"/>
          </p:cNvSpPr>
          <p:nvPr>
            <p:ph type="body" idx="1"/>
          </p:nvPr>
        </p:nvSpPr>
        <p:spPr>
          <a:xfrm>
            <a:off x="2194560" y="7680962"/>
            <a:ext cx="39502080" cy="21724623"/>
          </a:xfrm>
          <a:prstGeom prst="rect">
            <a:avLst/>
          </a:prstGeom>
        </p:spPr>
        <p:txBody>
          <a:bodyPr vert="horz" lIns="428460" tIns="214230" rIns="428460" bIns="2142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2"/>
          </a:xfrm>
          <a:prstGeom prst="rect">
            <a:avLst/>
          </a:prstGeom>
        </p:spPr>
        <p:txBody>
          <a:bodyPr vert="horz" lIns="428460" tIns="214230" rIns="428460" bIns="214230" rtlCol="0" anchor="ctr"/>
          <a:lstStyle>
            <a:lvl1pPr algn="l">
              <a:defRPr sz="2273">
                <a:solidFill>
                  <a:schemeClr val="tx1">
                    <a:tint val="75000"/>
                  </a:schemeClr>
                </a:solidFill>
              </a:defRPr>
            </a:lvl1pPr>
          </a:lstStyle>
          <a:p>
            <a:fld id="{C13E50C5-5EB1-4E81-B34D-B3CFFB4E8007}" type="datetimeFigureOut">
              <a:rPr lang="en-US" smtClean="0"/>
              <a:t>3/29/2021</a:t>
            </a:fld>
            <a:endParaRPr lang="en-US" dirty="0"/>
          </a:p>
        </p:txBody>
      </p:sp>
      <p:sp>
        <p:nvSpPr>
          <p:cNvPr id="5" name="Footer Placeholder 4"/>
          <p:cNvSpPr>
            <a:spLocks noGrp="1"/>
          </p:cNvSpPr>
          <p:nvPr>
            <p:ph type="ftr" sz="quarter" idx="3"/>
          </p:nvPr>
        </p:nvSpPr>
        <p:spPr>
          <a:xfrm>
            <a:off x="14996160" y="30510482"/>
            <a:ext cx="13898880" cy="1752602"/>
          </a:xfrm>
          <a:prstGeom prst="rect">
            <a:avLst/>
          </a:prstGeom>
        </p:spPr>
        <p:txBody>
          <a:bodyPr vert="horz" lIns="428460" tIns="214230" rIns="428460" bIns="214230" rtlCol="0" anchor="ctr"/>
          <a:lstStyle>
            <a:lvl1pPr algn="ctr">
              <a:defRPr sz="227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2"/>
          </a:xfrm>
          <a:prstGeom prst="rect">
            <a:avLst/>
          </a:prstGeom>
        </p:spPr>
        <p:txBody>
          <a:bodyPr vert="horz" lIns="428460" tIns="214230" rIns="428460" bIns="214230" rtlCol="0" anchor="ctr"/>
          <a:lstStyle>
            <a:lvl1pPr algn="r">
              <a:defRPr sz="2273">
                <a:solidFill>
                  <a:schemeClr val="tx1">
                    <a:tint val="75000"/>
                  </a:schemeClr>
                </a:solidFill>
              </a:defRPr>
            </a:lvl1pPr>
          </a:lstStyle>
          <a:p>
            <a:fld id="{C8394AAF-434E-4318-BF83-53DFF063DA67}" type="slidenum">
              <a:rPr lang="en-US" smtClean="0"/>
              <a:t>‹#›</a:t>
            </a:fld>
            <a:endParaRPr lang="en-US" dirty="0"/>
          </a:p>
        </p:txBody>
      </p:sp>
    </p:spTree>
    <p:extLst>
      <p:ext uri="{BB962C8B-B14F-4D97-AF65-F5344CB8AC3E}">
        <p14:creationId xmlns:p14="http://schemas.microsoft.com/office/powerpoint/2010/main" val="419798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38934" rtl="0" eaLnBrk="1" latinLnBrk="0" hangingPunct="1">
        <a:spcBef>
          <a:spcPct val="0"/>
        </a:spcBef>
        <a:buNone/>
        <a:defRPr sz="8362" kern="1200">
          <a:solidFill>
            <a:schemeClr val="tx1"/>
          </a:solidFill>
          <a:latin typeface="+mj-lt"/>
          <a:ea typeface="+mj-ea"/>
          <a:cs typeface="+mj-cs"/>
        </a:defRPr>
      </a:lvl1pPr>
    </p:titleStyle>
    <p:bodyStyle>
      <a:lvl1pPr marL="652101" indent="-652101" algn="l" defTabSz="1738934" rtl="0" eaLnBrk="1" latinLnBrk="0" hangingPunct="1">
        <a:spcBef>
          <a:spcPct val="20000"/>
        </a:spcBef>
        <a:buFont typeface="Arial" pitchFamily="34" charset="0"/>
        <a:buChar char="•"/>
        <a:defRPr sz="6088" kern="1200">
          <a:solidFill>
            <a:schemeClr val="tx1"/>
          </a:solidFill>
          <a:latin typeface="+mn-lt"/>
          <a:ea typeface="+mn-ea"/>
          <a:cs typeface="+mn-cs"/>
        </a:defRPr>
      </a:lvl1pPr>
      <a:lvl2pPr marL="1412884" indent="-543417" algn="l" defTabSz="1738934" rtl="0" eaLnBrk="1" latinLnBrk="0" hangingPunct="1">
        <a:spcBef>
          <a:spcPct val="20000"/>
        </a:spcBef>
        <a:buFont typeface="Arial" pitchFamily="34" charset="0"/>
        <a:buChar char="–"/>
        <a:defRPr sz="5316" kern="1200">
          <a:solidFill>
            <a:schemeClr val="tx1"/>
          </a:solidFill>
          <a:latin typeface="+mn-lt"/>
          <a:ea typeface="+mn-ea"/>
          <a:cs typeface="+mn-cs"/>
        </a:defRPr>
      </a:lvl2pPr>
      <a:lvl3pPr marL="2173668" indent="-434734" algn="l" defTabSz="1738934" rtl="0" eaLnBrk="1" latinLnBrk="0" hangingPunct="1">
        <a:spcBef>
          <a:spcPct val="20000"/>
        </a:spcBef>
        <a:buFont typeface="Arial" pitchFamily="34" charset="0"/>
        <a:buChar char="•"/>
        <a:defRPr sz="4546" kern="1200">
          <a:solidFill>
            <a:schemeClr val="tx1"/>
          </a:solidFill>
          <a:latin typeface="+mn-lt"/>
          <a:ea typeface="+mn-ea"/>
          <a:cs typeface="+mn-cs"/>
        </a:defRPr>
      </a:lvl3pPr>
      <a:lvl4pPr marL="3043135" indent="-434734" algn="l" defTabSz="1738934" rtl="0" eaLnBrk="1" latinLnBrk="0" hangingPunct="1">
        <a:spcBef>
          <a:spcPct val="20000"/>
        </a:spcBef>
        <a:buFont typeface="Arial" pitchFamily="34" charset="0"/>
        <a:buChar char="–"/>
        <a:defRPr sz="3814" kern="1200">
          <a:solidFill>
            <a:schemeClr val="tx1"/>
          </a:solidFill>
          <a:latin typeface="+mn-lt"/>
          <a:ea typeface="+mn-ea"/>
          <a:cs typeface="+mn-cs"/>
        </a:defRPr>
      </a:lvl4pPr>
      <a:lvl5pPr marL="3912603" indent="-434734" algn="l" defTabSz="1738934" rtl="0" eaLnBrk="1" latinLnBrk="0" hangingPunct="1">
        <a:spcBef>
          <a:spcPct val="20000"/>
        </a:spcBef>
        <a:buFont typeface="Arial" pitchFamily="34" charset="0"/>
        <a:buChar char="»"/>
        <a:defRPr sz="3814" kern="1200">
          <a:solidFill>
            <a:schemeClr val="tx1"/>
          </a:solidFill>
          <a:latin typeface="+mn-lt"/>
          <a:ea typeface="+mn-ea"/>
          <a:cs typeface="+mn-cs"/>
        </a:defRPr>
      </a:lvl5pPr>
      <a:lvl6pPr marL="4782068" indent="-434734" algn="l" defTabSz="1738934" rtl="0" eaLnBrk="1" latinLnBrk="0" hangingPunct="1">
        <a:spcBef>
          <a:spcPct val="20000"/>
        </a:spcBef>
        <a:buFont typeface="Arial" pitchFamily="34" charset="0"/>
        <a:buChar char="•"/>
        <a:defRPr sz="3814" kern="1200">
          <a:solidFill>
            <a:schemeClr val="tx1"/>
          </a:solidFill>
          <a:latin typeface="+mn-lt"/>
          <a:ea typeface="+mn-ea"/>
          <a:cs typeface="+mn-cs"/>
        </a:defRPr>
      </a:lvl6pPr>
      <a:lvl7pPr marL="5651536" indent="-434734" algn="l" defTabSz="1738934" rtl="0" eaLnBrk="1" latinLnBrk="0" hangingPunct="1">
        <a:spcBef>
          <a:spcPct val="20000"/>
        </a:spcBef>
        <a:buFont typeface="Arial" pitchFamily="34" charset="0"/>
        <a:buChar char="•"/>
        <a:defRPr sz="3814" kern="1200">
          <a:solidFill>
            <a:schemeClr val="tx1"/>
          </a:solidFill>
          <a:latin typeface="+mn-lt"/>
          <a:ea typeface="+mn-ea"/>
          <a:cs typeface="+mn-cs"/>
        </a:defRPr>
      </a:lvl7pPr>
      <a:lvl8pPr marL="6521003" indent="-434734" algn="l" defTabSz="1738934" rtl="0" eaLnBrk="1" latinLnBrk="0" hangingPunct="1">
        <a:spcBef>
          <a:spcPct val="20000"/>
        </a:spcBef>
        <a:buFont typeface="Arial" pitchFamily="34" charset="0"/>
        <a:buChar char="•"/>
        <a:defRPr sz="3814" kern="1200">
          <a:solidFill>
            <a:schemeClr val="tx1"/>
          </a:solidFill>
          <a:latin typeface="+mn-lt"/>
          <a:ea typeface="+mn-ea"/>
          <a:cs typeface="+mn-cs"/>
        </a:defRPr>
      </a:lvl8pPr>
      <a:lvl9pPr marL="7390470" indent="-434734" algn="l" defTabSz="1738934" rtl="0" eaLnBrk="1" latinLnBrk="0" hangingPunct="1">
        <a:spcBef>
          <a:spcPct val="20000"/>
        </a:spcBef>
        <a:buFont typeface="Arial" pitchFamily="34" charset="0"/>
        <a:buChar char="•"/>
        <a:defRPr sz="3814" kern="1200">
          <a:solidFill>
            <a:schemeClr val="tx1"/>
          </a:solidFill>
          <a:latin typeface="+mn-lt"/>
          <a:ea typeface="+mn-ea"/>
          <a:cs typeface="+mn-cs"/>
        </a:defRPr>
      </a:lvl9pPr>
    </p:bodyStyle>
    <p:otherStyle>
      <a:defPPr>
        <a:defRPr lang="en-US"/>
      </a:defPPr>
      <a:lvl1pPr marL="0" algn="l" defTabSz="1738934" rtl="0" eaLnBrk="1" latinLnBrk="0" hangingPunct="1">
        <a:defRPr sz="3410" kern="1200">
          <a:solidFill>
            <a:schemeClr val="tx1"/>
          </a:solidFill>
          <a:latin typeface="+mn-lt"/>
          <a:ea typeface="+mn-ea"/>
          <a:cs typeface="+mn-cs"/>
        </a:defRPr>
      </a:lvl1pPr>
      <a:lvl2pPr marL="869467" algn="l" defTabSz="1738934" rtl="0" eaLnBrk="1" latinLnBrk="0" hangingPunct="1">
        <a:defRPr sz="3410" kern="1200">
          <a:solidFill>
            <a:schemeClr val="tx1"/>
          </a:solidFill>
          <a:latin typeface="+mn-lt"/>
          <a:ea typeface="+mn-ea"/>
          <a:cs typeface="+mn-cs"/>
        </a:defRPr>
      </a:lvl2pPr>
      <a:lvl3pPr marL="1738934" algn="l" defTabSz="1738934" rtl="0" eaLnBrk="1" latinLnBrk="0" hangingPunct="1">
        <a:defRPr sz="3410" kern="1200">
          <a:solidFill>
            <a:schemeClr val="tx1"/>
          </a:solidFill>
          <a:latin typeface="+mn-lt"/>
          <a:ea typeface="+mn-ea"/>
          <a:cs typeface="+mn-cs"/>
        </a:defRPr>
      </a:lvl3pPr>
      <a:lvl4pPr marL="2608402" algn="l" defTabSz="1738934" rtl="0" eaLnBrk="1" latinLnBrk="0" hangingPunct="1">
        <a:defRPr sz="3410" kern="1200">
          <a:solidFill>
            <a:schemeClr val="tx1"/>
          </a:solidFill>
          <a:latin typeface="+mn-lt"/>
          <a:ea typeface="+mn-ea"/>
          <a:cs typeface="+mn-cs"/>
        </a:defRPr>
      </a:lvl4pPr>
      <a:lvl5pPr marL="3477869" algn="l" defTabSz="1738934" rtl="0" eaLnBrk="1" latinLnBrk="0" hangingPunct="1">
        <a:defRPr sz="3410" kern="1200">
          <a:solidFill>
            <a:schemeClr val="tx1"/>
          </a:solidFill>
          <a:latin typeface="+mn-lt"/>
          <a:ea typeface="+mn-ea"/>
          <a:cs typeface="+mn-cs"/>
        </a:defRPr>
      </a:lvl5pPr>
      <a:lvl6pPr marL="4347337" algn="l" defTabSz="1738934" rtl="0" eaLnBrk="1" latinLnBrk="0" hangingPunct="1">
        <a:defRPr sz="3410" kern="1200">
          <a:solidFill>
            <a:schemeClr val="tx1"/>
          </a:solidFill>
          <a:latin typeface="+mn-lt"/>
          <a:ea typeface="+mn-ea"/>
          <a:cs typeface="+mn-cs"/>
        </a:defRPr>
      </a:lvl6pPr>
      <a:lvl7pPr marL="5216802" algn="l" defTabSz="1738934" rtl="0" eaLnBrk="1" latinLnBrk="0" hangingPunct="1">
        <a:defRPr sz="3410" kern="1200">
          <a:solidFill>
            <a:schemeClr val="tx1"/>
          </a:solidFill>
          <a:latin typeface="+mn-lt"/>
          <a:ea typeface="+mn-ea"/>
          <a:cs typeface="+mn-cs"/>
        </a:defRPr>
      </a:lvl7pPr>
      <a:lvl8pPr marL="6086270" algn="l" defTabSz="1738934" rtl="0" eaLnBrk="1" latinLnBrk="0" hangingPunct="1">
        <a:defRPr sz="3410" kern="1200">
          <a:solidFill>
            <a:schemeClr val="tx1"/>
          </a:solidFill>
          <a:latin typeface="+mn-lt"/>
          <a:ea typeface="+mn-ea"/>
          <a:cs typeface="+mn-cs"/>
        </a:defRPr>
      </a:lvl8pPr>
      <a:lvl9pPr marL="6955737" algn="l" defTabSz="1738934" rtl="0" eaLnBrk="1" latinLnBrk="0" hangingPunct="1">
        <a:defRPr sz="34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8.jpeg"/><Relationship Id="rId1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chart" Target="../charts/chart2.xml"/><Relationship Id="rId12" Type="http://schemas.openxmlformats.org/officeDocument/2006/relationships/image" Target="../media/image7.jpeg"/><Relationship Id="rId17" Type="http://schemas.openxmlformats.org/officeDocument/2006/relationships/image" Target="../media/image1.wmf"/><Relationship Id="rId2" Type="http://schemas.openxmlformats.org/officeDocument/2006/relationships/slideLayout" Target="../slideLayouts/slideLayout6.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10.jpeg"/><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image" Target="../media/image4.pn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DCC08BC-A1C9-E040-B88B-150B5CAD1C82}"/>
              </a:ext>
            </a:extLst>
          </p:cNvPr>
          <p:cNvSpPr txBox="1"/>
          <p:nvPr/>
        </p:nvSpPr>
        <p:spPr>
          <a:xfrm>
            <a:off x="18973521" y="4519283"/>
            <a:ext cx="8500884"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Scaffold Degradation</a:t>
            </a:r>
          </a:p>
        </p:txBody>
      </p:sp>
      <p:grpSp>
        <p:nvGrpSpPr>
          <p:cNvPr id="86" name="Group 85">
            <a:extLst>
              <a:ext uri="{FF2B5EF4-FFF2-40B4-BE49-F238E27FC236}">
                <a16:creationId xmlns:a16="http://schemas.microsoft.com/office/drawing/2014/main" id="{A5BBE3FF-9A79-D743-A967-FDF49D1CCCEC}"/>
              </a:ext>
            </a:extLst>
          </p:cNvPr>
          <p:cNvGrpSpPr/>
          <p:nvPr/>
        </p:nvGrpSpPr>
        <p:grpSpPr>
          <a:xfrm>
            <a:off x="34200082" y="3513651"/>
            <a:ext cx="8753417" cy="10423783"/>
            <a:chOff x="10073970" y="3835384"/>
            <a:chExt cx="10116748" cy="11513756"/>
          </a:xfrm>
        </p:grpSpPr>
        <p:sp>
          <p:nvSpPr>
            <p:cNvPr id="87" name="Rectangle 86">
              <a:extLst>
                <a:ext uri="{FF2B5EF4-FFF2-40B4-BE49-F238E27FC236}">
                  <a16:creationId xmlns:a16="http://schemas.microsoft.com/office/drawing/2014/main" id="{AA008256-91B3-E64B-99A3-1BB842DE8A26}"/>
                </a:ext>
              </a:extLst>
            </p:cNvPr>
            <p:cNvSpPr/>
            <p:nvPr/>
          </p:nvSpPr>
          <p:spPr>
            <a:xfrm>
              <a:off x="10073970" y="3835396"/>
              <a:ext cx="10116748" cy="11513744"/>
            </a:xfrm>
            <a:prstGeom prst="rect">
              <a:avLst/>
            </a:prstGeom>
            <a:solidFill>
              <a:schemeClr val="bg1"/>
            </a:solidFill>
            <a:ln w="50800">
              <a:solidFill>
                <a:srgbClr val="6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78" dirty="0">
                  <a:latin typeface="Times" panose="02020603050405020304" pitchFamily="18" charset="0"/>
                  <a:cs typeface="Arial" panose="020B0604020202020204" pitchFamily="34" charset="0"/>
                </a:rPr>
                <a:t>KGN</a:t>
              </a:r>
            </a:p>
          </p:txBody>
        </p:sp>
        <p:sp>
          <p:nvSpPr>
            <p:cNvPr id="88" name="TextBox 87">
              <a:extLst>
                <a:ext uri="{FF2B5EF4-FFF2-40B4-BE49-F238E27FC236}">
                  <a16:creationId xmlns:a16="http://schemas.microsoft.com/office/drawing/2014/main" id="{09ED3B6E-B994-1744-835B-22774D9139D5}"/>
                </a:ext>
              </a:extLst>
            </p:cNvPr>
            <p:cNvSpPr txBox="1"/>
            <p:nvPr/>
          </p:nvSpPr>
          <p:spPr>
            <a:xfrm>
              <a:off x="10082709" y="3835384"/>
              <a:ext cx="10108009" cy="1010015"/>
            </a:xfrm>
            <a:prstGeom prst="rect">
              <a:avLst/>
            </a:prstGeom>
            <a:solidFill>
              <a:srgbClr val="660000"/>
            </a:solidFill>
          </p:spPr>
          <p:txBody>
            <a:bodyPr wrap="square" lIns="111319" tIns="92765" rIns="111319" bIns="92765" rtlCol="0">
              <a:spAutoFit/>
            </a:bodyPr>
            <a:lstStyle/>
            <a:p>
              <a:pPr algn="ctr"/>
              <a:r>
                <a:rPr lang="en-US" sz="4800" b="1" dirty="0">
                  <a:solidFill>
                    <a:schemeClr val="bg1"/>
                  </a:solidFill>
                  <a:latin typeface="Calibri" panose="020F0502020204030204" pitchFamily="34" charset="0"/>
                  <a:cs typeface="Calibri" panose="020F0502020204030204" pitchFamily="34" charset="0"/>
                </a:rPr>
                <a:t>CONCLUSIONS</a:t>
              </a:r>
            </a:p>
          </p:txBody>
        </p:sp>
      </p:gr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1357" y="525747"/>
            <a:ext cx="4767599" cy="2157285"/>
          </a:xfrm>
          <a:prstGeom prst="rect">
            <a:avLst/>
          </a:prstGeom>
        </p:spPr>
      </p:pic>
      <p:pic>
        <p:nvPicPr>
          <p:cNvPr id="1030" name="Picture 6" descr="http://www.opa.msstate.edu/identity/logos/msstate_vertical_maroon_wwhitebanner_sm_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612" y="525747"/>
            <a:ext cx="5219233" cy="215728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130126" y="307021"/>
            <a:ext cx="29965950" cy="3995785"/>
          </a:xfrm>
          <a:noFill/>
          <a:ln>
            <a:noFill/>
          </a:ln>
        </p:spPr>
        <p:txBody>
          <a:bodyPr anchor="t">
            <a:normAutofit/>
          </a:bodyPr>
          <a:lstStyle/>
          <a:p>
            <a:pPr>
              <a:spcAft>
                <a:spcPts val="619"/>
              </a:spcAft>
            </a:pPr>
            <a:r>
              <a:rPr lang="en-US" sz="6000" b="1" dirty="0">
                <a:latin typeface="Calibri" panose="020F0502020204030204" pitchFamily="34" charset="0"/>
                <a:cs typeface="Calibri" panose="020F0502020204030204" pitchFamily="34" charset="0"/>
              </a:rPr>
              <a:t>Bioprinting and evaluation of PLGA-KGN scaffolds as an augmentation to microfracture</a:t>
            </a:r>
            <a:br>
              <a:rPr lang="en-US" sz="2356"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James D. Warren</a:t>
            </a:r>
            <a:r>
              <a:rPr lang="en-US" sz="4400" baseline="30000" dirty="0">
                <a:latin typeface="Calibri" panose="020F0502020204030204" pitchFamily="34" charset="0"/>
                <a:cs typeface="Calibri" panose="020F0502020204030204" pitchFamily="34" charset="0"/>
              </a:rPr>
              <a:t>1</a:t>
            </a:r>
            <a:r>
              <a:rPr lang="en-US" sz="4400" dirty="0">
                <a:latin typeface="Calibri" panose="020F0502020204030204" pitchFamily="34" charset="0"/>
                <a:cs typeface="Calibri" panose="020F0502020204030204" pitchFamily="34" charset="0"/>
              </a:rPr>
              <a:t>, Daniel Young</a:t>
            </a:r>
            <a:r>
              <a:rPr lang="en-US" sz="4400" baseline="30000" dirty="0">
                <a:latin typeface="Calibri" panose="020F0502020204030204" pitchFamily="34" charset="0"/>
                <a:cs typeface="Calibri" panose="020F0502020204030204" pitchFamily="34" charset="0"/>
              </a:rPr>
              <a:t>2</a:t>
            </a:r>
            <a:r>
              <a:rPr lang="en-US" sz="4400" dirty="0">
                <a:latin typeface="Calibri" panose="020F0502020204030204" pitchFamily="34" charset="0"/>
                <a:cs typeface="Calibri" panose="020F0502020204030204" pitchFamily="34" charset="0"/>
              </a:rPr>
              <a:t>, Matthew Ross</a:t>
            </a:r>
            <a:r>
              <a:rPr lang="en-US" sz="4400" baseline="30000" dirty="0">
                <a:latin typeface="Calibri" panose="020F0502020204030204" pitchFamily="34" charset="0"/>
                <a:cs typeface="Calibri" panose="020F0502020204030204" pitchFamily="34" charset="0"/>
              </a:rPr>
              <a:t>2</a:t>
            </a:r>
            <a:r>
              <a:rPr lang="en-US" sz="4400" dirty="0">
                <a:latin typeface="Calibri" panose="020F0502020204030204" pitchFamily="34" charset="0"/>
                <a:cs typeface="Calibri" panose="020F0502020204030204" pitchFamily="34" charset="0"/>
              </a:rPr>
              <a:t>, Steve Elder</a:t>
            </a:r>
            <a:r>
              <a:rPr lang="en-US" sz="4400" baseline="30000" dirty="0">
                <a:latin typeface="Calibri" panose="020F0502020204030204" pitchFamily="34" charset="0"/>
                <a:cs typeface="Calibri" panose="020F0502020204030204" pitchFamily="34" charset="0"/>
              </a:rPr>
              <a:t>1</a:t>
            </a:r>
            <a:br>
              <a:rPr lang="en-US" sz="3600" baseline="30000" dirty="0">
                <a:latin typeface="Calibri" panose="020F0502020204030204" pitchFamily="34" charset="0"/>
                <a:cs typeface="Calibri" panose="020F0502020204030204" pitchFamily="34" charset="0"/>
              </a:rPr>
            </a:br>
            <a:r>
              <a:rPr lang="en-US" sz="4400" baseline="30000" dirty="0">
                <a:latin typeface="Calibri" panose="020F0502020204030204" pitchFamily="34" charset="0"/>
                <a:cs typeface="Calibri" panose="020F0502020204030204" pitchFamily="34" charset="0"/>
              </a:rPr>
              <a:t>1</a:t>
            </a:r>
            <a:r>
              <a:rPr lang="en-US" sz="4400" dirty="0">
                <a:latin typeface="Calibri" panose="020F0502020204030204" pitchFamily="34" charset="0"/>
                <a:cs typeface="Calibri" panose="020F0502020204030204" pitchFamily="34" charset="0"/>
              </a:rPr>
              <a:t>Department of Agricultural and Biological Engineering; </a:t>
            </a:r>
            <a:r>
              <a:rPr lang="en-US" sz="4400" baseline="30000" dirty="0">
                <a:latin typeface="Calibri" panose="020F0502020204030204" pitchFamily="34" charset="0"/>
                <a:cs typeface="Calibri" panose="020F0502020204030204" pitchFamily="34" charset="0"/>
              </a:rPr>
              <a:t>2</a:t>
            </a:r>
            <a:r>
              <a:rPr lang="en-US" sz="4400" dirty="0">
                <a:latin typeface="Calibri" panose="020F0502020204030204" pitchFamily="34" charset="0"/>
                <a:cs typeface="Calibri" panose="020F0502020204030204" pitchFamily="34" charset="0"/>
              </a:rPr>
              <a:t>Department of Basic Sciences, College of Veterinary Medicine</a:t>
            </a:r>
            <a:endParaRPr lang="en-US" sz="2787" dirty="0">
              <a:solidFill>
                <a:srgbClr val="660000"/>
              </a:solidFill>
              <a:latin typeface="Calibri" panose="020F0502020204030204" pitchFamily="34" charset="0"/>
              <a:cs typeface="Calibri" panose="020F0502020204030204" pitchFamily="34" charset="0"/>
            </a:endParaRPr>
          </a:p>
        </p:txBody>
      </p:sp>
      <p:grpSp>
        <p:nvGrpSpPr>
          <p:cNvPr id="12" name="Group 11"/>
          <p:cNvGrpSpPr/>
          <p:nvPr/>
        </p:nvGrpSpPr>
        <p:grpSpPr>
          <a:xfrm>
            <a:off x="1068697" y="10054891"/>
            <a:ext cx="16958916" cy="22556488"/>
            <a:chOff x="22246090" y="19389734"/>
            <a:chExt cx="11082358" cy="10919963"/>
          </a:xfrm>
        </p:grpSpPr>
        <p:sp>
          <p:nvSpPr>
            <p:cNvPr id="96" name="Rectangle 95"/>
            <p:cNvSpPr/>
            <p:nvPr/>
          </p:nvSpPr>
          <p:spPr>
            <a:xfrm>
              <a:off x="22294095" y="19426685"/>
              <a:ext cx="11034353" cy="10883012"/>
            </a:xfrm>
            <a:prstGeom prst="rect">
              <a:avLst/>
            </a:prstGeom>
            <a:solidFill>
              <a:schemeClr val="bg1"/>
            </a:solidFill>
            <a:ln w="50800">
              <a:solidFill>
                <a:srgbClr val="6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78" dirty="0">
                <a:latin typeface="Times" panose="02020603050405020304" pitchFamily="18" charset="0"/>
                <a:cs typeface="Arial" panose="020B0604020202020204" pitchFamily="34" charset="0"/>
              </a:endParaRPr>
            </a:p>
          </p:txBody>
        </p:sp>
        <p:sp>
          <p:nvSpPr>
            <p:cNvPr id="97" name="TextBox 96"/>
            <p:cNvSpPr txBox="1"/>
            <p:nvPr/>
          </p:nvSpPr>
          <p:spPr>
            <a:xfrm>
              <a:off x="22246090" y="19389734"/>
              <a:ext cx="11060494" cy="442676"/>
            </a:xfrm>
            <a:prstGeom prst="rect">
              <a:avLst/>
            </a:prstGeom>
            <a:solidFill>
              <a:srgbClr val="660000"/>
            </a:solidFill>
          </p:spPr>
          <p:txBody>
            <a:bodyPr wrap="square" lIns="111319" tIns="92765" rIns="111319" bIns="92765" rtlCol="0">
              <a:spAutoFit/>
            </a:bodyPr>
            <a:lstStyle/>
            <a:p>
              <a:pPr algn="ctr"/>
              <a:r>
                <a:rPr lang="en-US" sz="4800" b="1" dirty="0">
                  <a:solidFill>
                    <a:schemeClr val="bg1"/>
                  </a:solidFill>
                  <a:latin typeface="Calibri" panose="020F0502020204030204" pitchFamily="34" charset="0"/>
                  <a:cs typeface="Calibri" panose="020F0502020204030204" pitchFamily="34" charset="0"/>
                </a:rPr>
                <a:t>METHODS</a:t>
              </a:r>
            </a:p>
          </p:txBody>
        </p:sp>
      </p:grpSp>
      <p:grpSp>
        <p:nvGrpSpPr>
          <p:cNvPr id="37" name="Group 36"/>
          <p:cNvGrpSpPr/>
          <p:nvPr/>
        </p:nvGrpSpPr>
        <p:grpSpPr>
          <a:xfrm>
            <a:off x="1109720" y="3458167"/>
            <a:ext cx="16917893" cy="6290974"/>
            <a:chOff x="155575" y="1901386"/>
            <a:chExt cx="6656369" cy="4656130"/>
          </a:xfrm>
        </p:grpSpPr>
        <p:sp>
          <p:nvSpPr>
            <p:cNvPr id="64" name="Rectangle 63"/>
            <p:cNvSpPr/>
            <p:nvPr/>
          </p:nvSpPr>
          <p:spPr>
            <a:xfrm>
              <a:off x="155575" y="1911967"/>
              <a:ext cx="6656369" cy="4645549"/>
            </a:xfrm>
            <a:prstGeom prst="rect">
              <a:avLst/>
            </a:prstGeom>
            <a:noFill/>
            <a:ln w="50800">
              <a:solidFill>
                <a:srgbClr val="6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78" dirty="0">
                <a:latin typeface="Times" panose="02020603050405020304" pitchFamily="18" charset="0"/>
                <a:cs typeface="Arial" panose="020B0604020202020204" pitchFamily="34" charset="0"/>
              </a:endParaRPr>
            </a:p>
          </p:txBody>
        </p:sp>
        <p:sp>
          <p:nvSpPr>
            <p:cNvPr id="89" name="TextBox 88"/>
            <p:cNvSpPr txBox="1"/>
            <p:nvPr/>
          </p:nvSpPr>
          <p:spPr>
            <a:xfrm>
              <a:off x="155575" y="1901386"/>
              <a:ext cx="6656369" cy="676774"/>
            </a:xfrm>
            <a:prstGeom prst="rect">
              <a:avLst/>
            </a:prstGeom>
            <a:solidFill>
              <a:srgbClr val="660000"/>
            </a:solidFill>
            <a:ln>
              <a:noFill/>
            </a:ln>
          </p:spPr>
          <p:txBody>
            <a:bodyPr wrap="square" lIns="111319" tIns="92765" bIns="92765" rtlCol="0">
              <a:spAutoFit/>
            </a:bodyPr>
            <a:lstStyle/>
            <a:p>
              <a:pPr algn="ctr"/>
              <a:r>
                <a:rPr lang="en-US" sz="4800" b="1" dirty="0">
                  <a:solidFill>
                    <a:schemeClr val="bg1"/>
                  </a:solidFill>
                  <a:latin typeface="Calibri" panose="020F0502020204030204" pitchFamily="34" charset="0"/>
                  <a:cs typeface="Calibri" panose="020F0502020204030204" pitchFamily="34" charset="0"/>
                </a:rPr>
                <a:t>BACKGROUND</a:t>
              </a:r>
            </a:p>
          </p:txBody>
        </p:sp>
      </p:grpSp>
      <p:grpSp>
        <p:nvGrpSpPr>
          <p:cNvPr id="114" name="Group 113"/>
          <p:cNvGrpSpPr/>
          <p:nvPr/>
        </p:nvGrpSpPr>
        <p:grpSpPr>
          <a:xfrm>
            <a:off x="18689390" y="3472463"/>
            <a:ext cx="14970930" cy="29138916"/>
            <a:chOff x="10515764" y="6272650"/>
            <a:chExt cx="17184761" cy="15141931"/>
          </a:xfrm>
        </p:grpSpPr>
        <p:sp>
          <p:nvSpPr>
            <p:cNvPr id="116" name="TextBox 115"/>
            <p:cNvSpPr txBox="1"/>
            <p:nvPr/>
          </p:nvSpPr>
          <p:spPr>
            <a:xfrm>
              <a:off x="10515764" y="6272650"/>
              <a:ext cx="17184761" cy="475165"/>
            </a:xfrm>
            <a:prstGeom prst="rect">
              <a:avLst/>
            </a:prstGeom>
            <a:solidFill>
              <a:srgbClr val="660000"/>
            </a:solidFill>
            <a:ln>
              <a:noFill/>
            </a:ln>
          </p:spPr>
          <p:txBody>
            <a:bodyPr wrap="square" lIns="111319" tIns="92765" bIns="92765" rtlCol="0">
              <a:spAutoFit/>
            </a:bodyPr>
            <a:lstStyle/>
            <a:p>
              <a:pPr algn="ctr"/>
              <a:r>
                <a:rPr lang="en-US" sz="4800" b="1" dirty="0">
                  <a:solidFill>
                    <a:schemeClr val="bg1"/>
                  </a:solidFill>
                  <a:latin typeface="Calibri" panose="020F0502020204030204" pitchFamily="34" charset="0"/>
                  <a:cs typeface="Calibri" panose="020F0502020204030204" pitchFamily="34" charset="0"/>
                </a:rPr>
                <a:t>RESULTS</a:t>
              </a:r>
            </a:p>
          </p:txBody>
        </p:sp>
        <p:sp>
          <p:nvSpPr>
            <p:cNvPr id="117" name="Rectangle 116"/>
            <p:cNvSpPr/>
            <p:nvPr/>
          </p:nvSpPr>
          <p:spPr>
            <a:xfrm>
              <a:off x="10515764" y="6294053"/>
              <a:ext cx="17184761" cy="15120528"/>
            </a:xfrm>
            <a:prstGeom prst="rect">
              <a:avLst/>
            </a:prstGeom>
            <a:noFill/>
            <a:ln w="50800">
              <a:solidFill>
                <a:srgbClr val="6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78" dirty="0">
                <a:latin typeface="Times" panose="02020603050405020304" pitchFamily="18" charset="0"/>
                <a:cs typeface="Arial" panose="020B0604020202020204" pitchFamily="34" charset="0"/>
              </a:endParaRPr>
            </a:p>
          </p:txBody>
        </p:sp>
      </p:grpSp>
      <p:sp>
        <p:nvSpPr>
          <p:cNvPr id="2" name="TextBox 1">
            <a:extLst>
              <a:ext uri="{FF2B5EF4-FFF2-40B4-BE49-F238E27FC236}">
                <a16:creationId xmlns:a16="http://schemas.microsoft.com/office/drawing/2014/main" id="{B7E52A7F-8229-F548-825D-92B54625C29B}"/>
              </a:ext>
            </a:extLst>
          </p:cNvPr>
          <p:cNvSpPr txBox="1"/>
          <p:nvPr/>
        </p:nvSpPr>
        <p:spPr>
          <a:xfrm>
            <a:off x="1214764" y="4317102"/>
            <a:ext cx="16749959" cy="5524589"/>
          </a:xfrm>
          <a:prstGeom prst="rect">
            <a:avLst/>
          </a:prstGeom>
          <a:noFill/>
        </p:spPr>
        <p:txBody>
          <a:bodyPr wrap="square" rtlCol="0">
            <a:spAutoFit/>
          </a:bodyPr>
          <a:lstStyle/>
          <a:p>
            <a:r>
              <a:rPr lang="en-US" sz="3800" dirty="0">
                <a:latin typeface="Calibri" panose="020F0502020204030204" pitchFamily="34" charset="0"/>
                <a:cs typeface="Calibri" panose="020F0502020204030204" pitchFamily="34" charset="0"/>
              </a:rPr>
              <a:t>Cartilage is avascular and has almost no intrinsic healing capacity.  Microfracture (MFx) is a common procedure involving puncture of subchondral bone so that marrow mesenchymal stem cells (MSCs) can access the defect. </a:t>
            </a:r>
            <a:r>
              <a:rPr lang="en-US" sz="3800" dirty="0" err="1">
                <a:latin typeface="Calibri" panose="020F0502020204030204" pitchFamily="34" charset="0"/>
                <a:cs typeface="Calibri" panose="020F0502020204030204" pitchFamily="34" charset="0"/>
              </a:rPr>
              <a:t>MFx</a:t>
            </a:r>
            <a:r>
              <a:rPr lang="en-US" sz="3800" dirty="0">
                <a:latin typeface="Calibri" panose="020F0502020204030204" pitchFamily="34" charset="0"/>
                <a:cs typeface="Calibri" panose="020F0502020204030204" pitchFamily="34" charset="0"/>
              </a:rPr>
              <a:t> is indicated only for lesions &lt;2 cm</a:t>
            </a:r>
            <a:r>
              <a:rPr lang="en-US" sz="3800" baseline="30000" dirty="0">
                <a:latin typeface="Calibri" panose="020F0502020204030204" pitchFamily="34" charset="0"/>
                <a:cs typeface="Calibri" panose="020F0502020204030204" pitchFamily="34" charset="0"/>
              </a:rPr>
              <a:t>2</a:t>
            </a:r>
            <a:r>
              <a:rPr lang="en-US" sz="3800" dirty="0">
                <a:latin typeface="Calibri" panose="020F0502020204030204" pitchFamily="34" charset="0"/>
                <a:cs typeface="Calibri" panose="020F0502020204030204" pitchFamily="34" charset="0"/>
              </a:rPr>
              <a:t> because it results in fibrocartilage that is mechanically inferior to normal, hyaline cartilage.  The proposed augmentation to MFx would overcome its limitations by introducing a bio-printed PLGA scaffold </a:t>
            </a:r>
            <a:r>
              <a:rPr lang="en-US" sz="3800" dirty="0" err="1">
                <a:latin typeface="Calibri" panose="020F0502020204030204" pitchFamily="34" charset="0"/>
                <a:cs typeface="Calibri" panose="020F0502020204030204" pitchFamily="34" charset="0"/>
              </a:rPr>
              <a:t>containting</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cs typeface="Calibri" panose="020F0502020204030204" pitchFamily="34" charset="0"/>
              </a:rPr>
              <a:t>kartogenin</a:t>
            </a:r>
            <a:r>
              <a:rPr lang="en-US" sz="3800" dirty="0">
                <a:latin typeface="Calibri" panose="020F0502020204030204" pitchFamily="34" charset="0"/>
                <a:cs typeface="Calibri" panose="020F0502020204030204" pitchFamily="34" charset="0"/>
              </a:rPr>
              <a:t> (KGN), a small bioactive compound that promotes differentiation to the hyaline cartilage phenotype.</a:t>
            </a:r>
            <a:r>
              <a:rPr lang="en-US" sz="3800" baseline="30000" dirty="0">
                <a:latin typeface="Calibri" panose="020F0502020204030204" pitchFamily="34" charset="0"/>
                <a:cs typeface="Calibri" panose="020F0502020204030204" pitchFamily="34" charset="0"/>
              </a:rPr>
              <a:t>1  </a:t>
            </a:r>
            <a:r>
              <a:rPr lang="en-US" sz="3800" dirty="0">
                <a:latin typeface="Calibri" panose="020F0502020204030204" pitchFamily="34" charset="0"/>
                <a:cs typeface="Calibri" panose="020F0502020204030204" pitchFamily="34" charset="0"/>
              </a:rPr>
              <a:t>The aim of this study is to fabricate a PLGA-KGN scaffold and determine its degradation properties and mechanical characteristics. </a:t>
            </a:r>
          </a:p>
          <a:p>
            <a:endParaRPr lang="en-US" sz="11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61D08B-D57A-AA4D-A089-0F3B28DCCB82}"/>
              </a:ext>
            </a:extLst>
          </p:cNvPr>
          <p:cNvSpPr txBox="1"/>
          <p:nvPr/>
        </p:nvSpPr>
        <p:spPr>
          <a:xfrm>
            <a:off x="1277654" y="11088045"/>
            <a:ext cx="16473152" cy="18297317"/>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PLGA-KGN Scaffold Fabrication</a:t>
            </a:r>
          </a:p>
          <a:p>
            <a:pPr marL="342900" indent="-342900">
              <a:buFont typeface="Arial" panose="020B0604020202020204" pitchFamily="34" charset="0"/>
              <a:buChar char="•"/>
            </a:pPr>
            <a:r>
              <a:rPr lang="en-US" sz="3800" dirty="0">
                <a:latin typeface="Calibri" panose="020F0502020204030204" pitchFamily="34" charset="0"/>
                <a:cs typeface="Calibri" panose="020F0502020204030204" pitchFamily="34" charset="0"/>
              </a:rPr>
              <a:t>PLGA (50:50 PGA:PLA) and KGN were dissolved in dichloromethane to create a 20% PLGA </a:t>
            </a:r>
            <a:r>
              <a:rPr lang="en-US" sz="3800" dirty="0" err="1">
                <a:latin typeface="Calibri" panose="020F0502020204030204" pitchFamily="34" charset="0"/>
                <a:cs typeface="Calibri" panose="020F0502020204030204" pitchFamily="34" charset="0"/>
              </a:rPr>
              <a:t>wt</a:t>
            </a:r>
            <a:r>
              <a:rPr lang="en-US" sz="3800" dirty="0">
                <a:latin typeface="Calibri" panose="020F0502020204030204" pitchFamily="34" charset="0"/>
                <a:cs typeface="Calibri" panose="020F0502020204030204" pitchFamily="34" charset="0"/>
              </a:rPr>
              <a:t>/vol solution containing 5.827 ug KGN per 100 mg PLGA.</a:t>
            </a:r>
          </a:p>
          <a:p>
            <a:pPr marL="342900" indent="-342900">
              <a:buFont typeface="Arial" panose="020B0604020202020204" pitchFamily="34" charset="0"/>
              <a:buChar char="•"/>
            </a:pPr>
            <a:r>
              <a:rPr lang="en-US" sz="3800" dirty="0">
                <a:latin typeface="Calibri" panose="020F0502020204030204" pitchFamily="34" charset="0"/>
                <a:cs typeface="Calibri" panose="020F0502020204030204" pitchFamily="34" charset="0"/>
              </a:rPr>
              <a:t>Solvent was evaporated off and resulting PLGA-KGN mixture was ground to a powder for use in bioprinting.</a:t>
            </a:r>
          </a:p>
          <a:p>
            <a:pPr marL="342900" indent="-342900">
              <a:buFont typeface="Arial" panose="020B0604020202020204" pitchFamily="34" charset="0"/>
              <a:buChar char="•"/>
            </a:pPr>
            <a:r>
              <a:rPr lang="en-US" sz="3800" dirty="0">
                <a:latin typeface="Calibri" panose="020F0502020204030204" pitchFamily="34" charset="0"/>
                <a:cs typeface="Calibri" panose="020F0502020204030204" pitchFamily="34" charset="0"/>
              </a:rPr>
              <a:t>PLGA-KGN scaffolds of 10 x 10 x 1 mm were printed on </a:t>
            </a:r>
            <a:r>
              <a:rPr lang="en-US" sz="3800" dirty="0" err="1">
                <a:latin typeface="Calibri" panose="020F0502020204030204" pitchFamily="34" charset="0"/>
                <a:cs typeface="Calibri" panose="020F0502020204030204" pitchFamily="34" charset="0"/>
              </a:rPr>
              <a:t>Cellink</a:t>
            </a:r>
            <a:r>
              <a:rPr lang="en-US" sz="3800" dirty="0">
                <a:latin typeface="Calibri" panose="020F0502020204030204" pitchFamily="34" charset="0"/>
                <a:cs typeface="Calibri" panose="020F0502020204030204" pitchFamily="34" charset="0"/>
              </a:rPr>
              <a:t> Bio X (Fig. 1) using parameters below.  Efficient loading of KGN was confirmed by dissolving the scaffold and detecting KGN using UV-Vis spectrophotometry at 284 nm.</a:t>
            </a:r>
          </a:p>
          <a:p>
            <a:endParaRPr lang="en-US" sz="3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endParaRPr lang="en-US" sz="3600" b="1" dirty="0">
              <a:latin typeface="Calibri" panose="020F0502020204030204" pitchFamily="34" charset="0"/>
              <a:cs typeface="Calibri" panose="020F0502020204030204" pitchFamily="34" charset="0"/>
            </a:endParaRPr>
          </a:p>
          <a:p>
            <a:endParaRPr lang="en-US" sz="3600" b="1" dirty="0">
              <a:latin typeface="Calibri" panose="020F0502020204030204" pitchFamily="34" charset="0"/>
              <a:cs typeface="Calibri" panose="020F0502020204030204" pitchFamily="34" charset="0"/>
            </a:endParaRPr>
          </a:p>
          <a:p>
            <a:pPr>
              <a:spcBef>
                <a:spcPts val="1800"/>
              </a:spcBef>
            </a:pPr>
            <a:endParaRPr lang="en-US" sz="3600" b="1" dirty="0">
              <a:latin typeface="Calibri" panose="020F0502020204030204" pitchFamily="34" charset="0"/>
              <a:cs typeface="Calibri" panose="020F0502020204030204" pitchFamily="34" charset="0"/>
            </a:endParaRPr>
          </a:p>
          <a:p>
            <a:pPr>
              <a:spcBef>
                <a:spcPts val="1800"/>
              </a:spcBef>
            </a:pPr>
            <a:endParaRPr lang="en-US" sz="3600" b="1" dirty="0">
              <a:latin typeface="Calibri" panose="020F0502020204030204" pitchFamily="34" charset="0"/>
              <a:cs typeface="Calibri" panose="020F0502020204030204" pitchFamily="34" charset="0"/>
            </a:endParaRPr>
          </a:p>
          <a:p>
            <a:pPr>
              <a:spcBef>
                <a:spcPts val="1800"/>
              </a:spcBef>
            </a:pPr>
            <a:r>
              <a:rPr lang="en-US" sz="4000" b="1" dirty="0">
                <a:latin typeface="Calibri" panose="020F0502020204030204" pitchFamily="34" charset="0"/>
                <a:cs typeface="Calibri" panose="020F0502020204030204" pitchFamily="34" charset="0"/>
              </a:rPr>
              <a:t>Measuring KGN Release</a:t>
            </a:r>
          </a:p>
          <a:p>
            <a:pPr marL="457200" indent="-457200">
              <a:buFont typeface="Arial" panose="020B0604020202020204" pitchFamily="34" charset="0"/>
              <a:buChar char="•"/>
            </a:pPr>
            <a:r>
              <a:rPr lang="en-US" sz="3800" dirty="0">
                <a:latin typeface="Calibri" panose="020F0502020204030204" pitchFamily="34" charset="0"/>
                <a:cs typeface="Calibri" panose="020F0502020204030204" pitchFamily="34" charset="0"/>
              </a:rPr>
              <a:t>Two PLGA-KGN scaffolds were printed and soaked in 15 mL sterile PBS at 37</a:t>
            </a:r>
            <a:r>
              <a:rPr lang="en-US" sz="3800" dirty="0">
                <a:latin typeface="Times New Roman" panose="02020603050405020304" pitchFamily="18" charset="0"/>
                <a:cs typeface="Times New Roman" panose="02020603050405020304" pitchFamily="18" charset="0"/>
              </a:rPr>
              <a:t>º</a:t>
            </a:r>
            <a:r>
              <a:rPr lang="en-US" sz="3800" dirty="0">
                <a:latin typeface="Calibri" panose="020F0502020204030204" pitchFamily="34" charset="0"/>
                <a:cs typeface="Calibri" panose="020F0502020204030204" pitchFamily="34" charset="0"/>
              </a:rPr>
              <a:t>C under gentle agitation to investigate sustained release of KGN.</a:t>
            </a:r>
          </a:p>
          <a:p>
            <a:pPr marL="457200" indent="-457200">
              <a:buFont typeface="Arial" panose="020B0604020202020204" pitchFamily="34" charset="0"/>
              <a:buChar char="•"/>
            </a:pPr>
            <a:r>
              <a:rPr lang="en-US" sz="3800" dirty="0">
                <a:latin typeface="Calibri" panose="020F0502020204030204" pitchFamily="34" charset="0"/>
                <a:cs typeface="Calibri" panose="020F0502020204030204" pitchFamily="34" charset="0"/>
              </a:rPr>
              <a:t>Supernatant collected and PBS replaced every five days for 30 days.</a:t>
            </a:r>
          </a:p>
          <a:p>
            <a:pPr marL="457200" indent="-457200">
              <a:buFont typeface="Arial" panose="020B0604020202020204" pitchFamily="34" charset="0"/>
              <a:buChar char="•"/>
            </a:pPr>
            <a:r>
              <a:rPr lang="en-US" sz="3800" dirty="0">
                <a:latin typeface="Calibri" panose="020F0502020204030204" pitchFamily="34" charset="0"/>
                <a:cs typeface="Calibri" panose="020F0502020204030204" pitchFamily="34" charset="0"/>
              </a:rPr>
              <a:t>KGN released into supernatant was detected using HPLC.</a:t>
            </a:r>
          </a:p>
          <a:p>
            <a:endParaRPr lang="en-US" sz="3600" b="1" dirty="0">
              <a:latin typeface="Calibri" panose="020F0502020204030204" pitchFamily="34" charset="0"/>
              <a:cs typeface="Calibri" panose="020F0502020204030204" pitchFamily="34" charset="0"/>
            </a:endParaRPr>
          </a:p>
          <a:p>
            <a:r>
              <a:rPr lang="en-US" sz="4000" b="1" dirty="0">
                <a:latin typeface="Calibri" panose="020F0502020204030204" pitchFamily="34" charset="0"/>
                <a:cs typeface="Calibri" panose="020F0502020204030204" pitchFamily="34" charset="0"/>
              </a:rPr>
              <a:t>Mechanical Evaluation</a:t>
            </a:r>
          </a:p>
          <a:p>
            <a:pPr marL="457200" indent="-457200">
              <a:buFont typeface="Arial" panose="020B0604020202020204" pitchFamily="34" charset="0"/>
              <a:buChar char="•"/>
            </a:pPr>
            <a:r>
              <a:rPr lang="en-US" sz="3800" dirty="0">
                <a:latin typeface="Calibri" panose="020F0502020204030204" pitchFamily="34" charset="0"/>
                <a:cs typeface="Calibri" panose="020F0502020204030204" pitchFamily="34" charset="0"/>
              </a:rPr>
              <a:t>Tensile specimens (Fig. 2) were printed from PLGA (n=5) PLGA-KGN (n=8).</a:t>
            </a:r>
          </a:p>
          <a:p>
            <a:pPr marL="457200" indent="-457200">
              <a:buFont typeface="Arial" panose="020B0604020202020204" pitchFamily="34" charset="0"/>
              <a:buChar char="•"/>
            </a:pPr>
            <a:r>
              <a:rPr lang="en-US" sz="3800" dirty="0">
                <a:latin typeface="Calibri" panose="020F0502020204030204" pitchFamily="34" charset="0"/>
                <a:cs typeface="Calibri" panose="020F0502020204030204" pitchFamily="34" charset="0"/>
              </a:rPr>
              <a:t>All samples were stretched on a stepper motor-driven micromechanical testing machine at a constant rate of 0.05 mm/s until specimen rupture (Fig. 3). </a:t>
            </a:r>
          </a:p>
          <a:p>
            <a:endParaRPr lang="en-US" sz="40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000" dirty="0"/>
          </a:p>
        </p:txBody>
      </p:sp>
      <p:graphicFrame>
        <p:nvGraphicFramePr>
          <p:cNvPr id="24" name="Table 23">
            <a:extLst>
              <a:ext uri="{FF2B5EF4-FFF2-40B4-BE49-F238E27FC236}">
                <a16:creationId xmlns:a16="http://schemas.microsoft.com/office/drawing/2014/main" id="{66DF3027-C244-E44A-BFA7-520772CE704E}"/>
              </a:ext>
            </a:extLst>
          </p:cNvPr>
          <p:cNvGraphicFramePr>
            <a:graphicFrameLocks noGrp="1"/>
          </p:cNvGraphicFramePr>
          <p:nvPr>
            <p:extLst>
              <p:ext uri="{D42A27DB-BD31-4B8C-83A1-F6EECF244321}">
                <p14:modId xmlns:p14="http://schemas.microsoft.com/office/powerpoint/2010/main" val="2953457354"/>
              </p:ext>
            </p:extLst>
          </p:nvPr>
        </p:nvGraphicFramePr>
        <p:xfrm>
          <a:off x="2292383" y="16352393"/>
          <a:ext cx="6801657" cy="3913729"/>
        </p:xfrm>
        <a:graphic>
          <a:graphicData uri="http://schemas.openxmlformats.org/drawingml/2006/table">
            <a:tbl>
              <a:tblPr firstRow="1" firstCol="1" bandRow="1"/>
              <a:tblGrid>
                <a:gridCol w="3773113">
                  <a:extLst>
                    <a:ext uri="{9D8B030D-6E8A-4147-A177-3AD203B41FA5}">
                      <a16:colId xmlns:a16="http://schemas.microsoft.com/office/drawing/2014/main" val="3927669035"/>
                    </a:ext>
                  </a:extLst>
                </a:gridCol>
                <a:gridCol w="3028544">
                  <a:extLst>
                    <a:ext uri="{9D8B030D-6E8A-4147-A177-3AD203B41FA5}">
                      <a16:colId xmlns:a16="http://schemas.microsoft.com/office/drawing/2014/main" val="164186962"/>
                    </a:ext>
                  </a:extLst>
                </a:gridCol>
              </a:tblGrid>
              <a:tr h="728971">
                <a:tc gridSpan="2">
                  <a:txBody>
                    <a:bodyPr/>
                    <a:lstStyle/>
                    <a:p>
                      <a:pPr marL="0" marR="0">
                        <a:lnSpc>
                          <a:spcPct val="115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PLGA-KGN Bioprinting Parameters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622815"/>
                  </a:ext>
                </a:extLst>
              </a:tr>
              <a:tr h="530793">
                <a:tc>
                  <a:txBody>
                    <a:bodyPr/>
                    <a:lstStyle/>
                    <a:p>
                      <a:pPr marL="0" marR="0">
                        <a:lnSpc>
                          <a:spcPct val="115000"/>
                        </a:lnSpc>
                        <a:spcBef>
                          <a:spcPts val="0"/>
                        </a:spcBef>
                        <a:spcAft>
                          <a:spcPts val="0"/>
                        </a:spcAft>
                      </a:pPr>
                      <a:r>
                        <a:rPr lang="en-US" sz="3200" b="0" i="0" dirty="0">
                          <a:effectLst/>
                          <a:latin typeface="Calibri" panose="020F0502020204030204" pitchFamily="34" charset="0"/>
                          <a:ea typeface="Calibri" panose="020F0502020204030204" pitchFamily="34" charset="0"/>
                          <a:cs typeface="Calibri" panose="020F0502020204030204" pitchFamily="34" charset="0"/>
                        </a:rPr>
                        <a:t>Temperature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150 C</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8465852"/>
                  </a:ext>
                </a:extLst>
              </a:tr>
              <a:tr h="530793">
                <a:tc>
                  <a:txBody>
                    <a:bodyPr/>
                    <a:lstStyle/>
                    <a:p>
                      <a:pPr marL="0" marR="0">
                        <a:lnSpc>
                          <a:spcPct val="115000"/>
                        </a:lnSpc>
                        <a:spcBef>
                          <a:spcPts val="0"/>
                        </a:spcBef>
                        <a:spcAft>
                          <a:spcPts val="0"/>
                        </a:spcAft>
                      </a:pPr>
                      <a:r>
                        <a:rPr lang="en-US" sz="3200" b="0" i="0" dirty="0">
                          <a:effectLst/>
                          <a:latin typeface="Calibri" panose="020F0502020204030204" pitchFamily="34" charset="0"/>
                          <a:ea typeface="Calibri" panose="020F0502020204030204" pitchFamily="34" charset="0"/>
                          <a:cs typeface="Calibri" panose="020F0502020204030204" pitchFamily="34" charset="0"/>
                        </a:rPr>
                        <a:t>Pressure</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400 kPa</a:t>
                      </a:r>
                    </a:p>
                  </a:txBody>
                  <a:tcPr marL="68580" marR="68580" marT="0" marB="0">
                    <a:lnL>
                      <a:noFill/>
                    </a:lnL>
                    <a:lnR>
                      <a:noFill/>
                    </a:lnR>
                    <a:lnT>
                      <a:noFill/>
                    </a:lnT>
                    <a:lnB>
                      <a:noFill/>
                    </a:lnB>
                  </a:tcPr>
                </a:tc>
                <a:extLst>
                  <a:ext uri="{0D108BD9-81ED-4DB2-BD59-A6C34878D82A}">
                    <a16:rowId xmlns:a16="http://schemas.microsoft.com/office/drawing/2014/main" val="3965545851"/>
                  </a:ext>
                </a:extLst>
              </a:tr>
              <a:tr h="530793">
                <a:tc>
                  <a:txBody>
                    <a:bodyPr/>
                    <a:lstStyle/>
                    <a:p>
                      <a:pPr marL="0" marR="0">
                        <a:lnSpc>
                          <a:spcPct val="115000"/>
                        </a:lnSpc>
                        <a:spcBef>
                          <a:spcPts val="0"/>
                        </a:spcBef>
                        <a:spcAft>
                          <a:spcPts val="0"/>
                        </a:spcAft>
                      </a:pPr>
                      <a:r>
                        <a:rPr lang="en-US" sz="3200" b="0" i="0" dirty="0">
                          <a:effectLst/>
                          <a:latin typeface="Calibri" panose="020F0502020204030204" pitchFamily="34" charset="0"/>
                          <a:ea typeface="Calibri" panose="020F0502020204030204" pitchFamily="34" charset="0"/>
                          <a:cs typeface="Calibri" panose="020F0502020204030204" pitchFamily="34" charset="0"/>
                        </a:rPr>
                        <a:t>Print Speed</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2 mm/s</a:t>
                      </a:r>
                    </a:p>
                  </a:txBody>
                  <a:tcPr marL="68580" marR="68580" marT="0" marB="0">
                    <a:lnL>
                      <a:noFill/>
                    </a:lnL>
                    <a:lnR>
                      <a:noFill/>
                    </a:lnR>
                    <a:lnT>
                      <a:noFill/>
                    </a:lnT>
                    <a:lnB>
                      <a:noFill/>
                    </a:lnB>
                  </a:tcPr>
                </a:tc>
                <a:extLst>
                  <a:ext uri="{0D108BD9-81ED-4DB2-BD59-A6C34878D82A}">
                    <a16:rowId xmlns:a16="http://schemas.microsoft.com/office/drawing/2014/main" val="780192724"/>
                  </a:ext>
                </a:extLst>
              </a:tr>
              <a:tr h="530793">
                <a:tc>
                  <a:txBody>
                    <a:bodyPr/>
                    <a:lstStyle/>
                    <a:p>
                      <a:pPr marL="0" marR="0">
                        <a:lnSpc>
                          <a:spcPct val="115000"/>
                        </a:lnSpc>
                        <a:spcBef>
                          <a:spcPts val="0"/>
                        </a:spcBef>
                        <a:spcAft>
                          <a:spcPts val="0"/>
                        </a:spcAft>
                      </a:pPr>
                      <a:r>
                        <a:rPr lang="en-US" sz="3200" b="0" i="0" dirty="0">
                          <a:effectLst/>
                          <a:latin typeface="Calibri" panose="020F0502020204030204" pitchFamily="34" charset="0"/>
                          <a:ea typeface="Calibri" panose="020F0502020204030204" pitchFamily="34" charset="0"/>
                          <a:cs typeface="Calibri" panose="020F0502020204030204" pitchFamily="34" charset="0"/>
                        </a:rPr>
                        <a:t>Nozzle Diameter</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0.3 mm</a:t>
                      </a:r>
                    </a:p>
                  </a:txBody>
                  <a:tcPr marL="68580" marR="68580" marT="0" marB="0">
                    <a:lnL>
                      <a:noFill/>
                    </a:lnL>
                    <a:lnR>
                      <a:noFill/>
                    </a:lnR>
                    <a:lnT>
                      <a:noFill/>
                    </a:lnT>
                    <a:lnB>
                      <a:noFill/>
                    </a:lnB>
                  </a:tcPr>
                </a:tc>
                <a:extLst>
                  <a:ext uri="{0D108BD9-81ED-4DB2-BD59-A6C34878D82A}">
                    <a16:rowId xmlns:a16="http://schemas.microsoft.com/office/drawing/2014/main" val="3589357463"/>
                  </a:ext>
                </a:extLst>
              </a:tr>
              <a:tr h="530793">
                <a:tc>
                  <a:txBody>
                    <a:bodyPr/>
                    <a:lstStyle/>
                    <a:p>
                      <a:pPr marL="0" marR="0">
                        <a:lnSpc>
                          <a:spcPct val="115000"/>
                        </a:lnSpc>
                        <a:spcBef>
                          <a:spcPts val="0"/>
                        </a:spcBef>
                        <a:spcAft>
                          <a:spcPts val="0"/>
                        </a:spcAft>
                      </a:pPr>
                      <a:r>
                        <a:rPr lang="en-US" sz="3200" b="0" i="0" dirty="0">
                          <a:effectLst/>
                          <a:latin typeface="Calibri" panose="020F0502020204030204" pitchFamily="34" charset="0"/>
                          <a:ea typeface="Calibri" panose="020F0502020204030204" pitchFamily="34" charset="0"/>
                          <a:cs typeface="Calibri" panose="020F0502020204030204" pitchFamily="34" charset="0"/>
                        </a:rPr>
                        <a:t>Pre-flow</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200 ms</a:t>
                      </a:r>
                    </a:p>
                  </a:txBody>
                  <a:tcPr marL="68580" marR="68580" marT="0" marB="0">
                    <a:lnL>
                      <a:noFill/>
                    </a:lnL>
                    <a:lnR>
                      <a:noFill/>
                    </a:lnR>
                    <a:lnT>
                      <a:noFill/>
                    </a:lnT>
                    <a:lnB>
                      <a:noFill/>
                    </a:lnB>
                  </a:tcPr>
                </a:tc>
                <a:extLst>
                  <a:ext uri="{0D108BD9-81ED-4DB2-BD59-A6C34878D82A}">
                    <a16:rowId xmlns:a16="http://schemas.microsoft.com/office/drawing/2014/main" val="2450371845"/>
                  </a:ext>
                </a:extLst>
              </a:tr>
              <a:tr h="530793">
                <a:tc>
                  <a:txBody>
                    <a:bodyPr/>
                    <a:lstStyle/>
                    <a:p>
                      <a:pPr marL="0" marR="0">
                        <a:lnSpc>
                          <a:spcPct val="115000"/>
                        </a:lnSpc>
                        <a:spcBef>
                          <a:spcPts val="0"/>
                        </a:spcBef>
                        <a:spcAft>
                          <a:spcPts val="0"/>
                        </a:spcAft>
                      </a:pPr>
                      <a:r>
                        <a:rPr lang="en-US" sz="3200" b="0" i="0" dirty="0">
                          <a:effectLst/>
                          <a:latin typeface="Calibri" panose="020F0502020204030204" pitchFamily="34" charset="0"/>
                          <a:ea typeface="Calibri" panose="020F0502020204030204" pitchFamily="34" charset="0"/>
                          <a:cs typeface="Calibri" panose="020F0502020204030204" pitchFamily="34" charset="0"/>
                        </a:rPr>
                        <a:t>Post-flow</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0 ms</a:t>
                      </a:r>
                    </a:p>
                  </a:txBody>
                  <a:tcPr marL="68580" marR="68580" marT="0" marB="0">
                    <a:lnL>
                      <a:noFill/>
                    </a:lnL>
                    <a:lnR>
                      <a:noFill/>
                    </a:lnR>
                    <a:lnT>
                      <a:noFill/>
                    </a:lnT>
                    <a:lnB>
                      <a:noFill/>
                    </a:lnB>
                  </a:tcPr>
                </a:tc>
                <a:extLst>
                  <a:ext uri="{0D108BD9-81ED-4DB2-BD59-A6C34878D82A}">
                    <a16:rowId xmlns:a16="http://schemas.microsoft.com/office/drawing/2014/main" val="1755800096"/>
                  </a:ext>
                </a:extLst>
              </a:tr>
            </a:tbl>
          </a:graphicData>
        </a:graphic>
      </p:graphicFrame>
      <p:sp>
        <p:nvSpPr>
          <p:cNvPr id="27" name="TextBox 26">
            <a:extLst>
              <a:ext uri="{FF2B5EF4-FFF2-40B4-BE49-F238E27FC236}">
                <a16:creationId xmlns:a16="http://schemas.microsoft.com/office/drawing/2014/main" id="{38F860A8-05BC-5743-B013-B371A9AEDC69}"/>
              </a:ext>
            </a:extLst>
          </p:cNvPr>
          <p:cNvSpPr txBox="1"/>
          <p:nvPr/>
        </p:nvSpPr>
        <p:spPr>
          <a:xfrm>
            <a:off x="34396480" y="4589889"/>
            <a:ext cx="7962476" cy="9941183"/>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KGN does not interfere with ability to print PLGA scaffolds</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KGN can be efficiently loaded into PLGA scaffold and survive printing process.</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Release of KGN and/or its degradation products occurs in tandem with PLGA hydrolysis. </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KGN does not negatively impact PLGA mechanical properties.</a:t>
            </a:r>
          </a:p>
          <a:p>
            <a:pPr marL="571500" indent="-571500">
              <a:buFont typeface="Arial" panose="020B0604020202020204" pitchFamily="34" charset="0"/>
              <a:buChar char="•"/>
            </a:pPr>
            <a:r>
              <a:rPr lang="en-US" sz="4000" dirty="0">
                <a:latin typeface="Calibri" panose="020F0502020204030204" pitchFamily="34" charset="0"/>
                <a:cs typeface="Calibri" panose="020F0502020204030204" pitchFamily="34" charset="0"/>
              </a:rPr>
              <a:t>Overall, this method of scaffold fabrication and functionalization is a very viable option for delivering KGN to cartilage defect sites immediately after microfracture.</a:t>
            </a:r>
          </a:p>
          <a:p>
            <a:pPr marL="457200" indent="-457200">
              <a:buFont typeface="Arial" panose="020B0604020202020204" pitchFamily="34" charset="0"/>
              <a:buChar char="•"/>
            </a:pPr>
            <a:endParaRPr lang="en-US" sz="4000" i="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936A0B2-D7D3-F949-9A3D-48C0DA3EB3DD}"/>
              </a:ext>
            </a:extLst>
          </p:cNvPr>
          <p:cNvSpPr txBox="1"/>
          <p:nvPr/>
        </p:nvSpPr>
        <p:spPr>
          <a:xfrm>
            <a:off x="19034042" y="10634268"/>
            <a:ext cx="4913679"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KGN Release</a:t>
            </a:r>
          </a:p>
        </p:txBody>
      </p:sp>
      <p:sp>
        <p:nvSpPr>
          <p:cNvPr id="54" name="TextBox 53">
            <a:extLst>
              <a:ext uri="{FF2B5EF4-FFF2-40B4-BE49-F238E27FC236}">
                <a16:creationId xmlns:a16="http://schemas.microsoft.com/office/drawing/2014/main" id="{D0B48120-29F9-7844-81A0-5E9140FD638E}"/>
              </a:ext>
            </a:extLst>
          </p:cNvPr>
          <p:cNvSpPr txBox="1"/>
          <p:nvPr/>
        </p:nvSpPr>
        <p:spPr>
          <a:xfrm>
            <a:off x="18931755" y="23986092"/>
            <a:ext cx="6866855" cy="1169551"/>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Mechanical Evaluation</a:t>
            </a:r>
          </a:p>
          <a:p>
            <a:endParaRPr lang="en-US" sz="3000" b="1" dirty="0"/>
          </a:p>
        </p:txBody>
      </p:sp>
      <p:sp>
        <p:nvSpPr>
          <p:cNvPr id="57" name="TextBox 56">
            <a:extLst>
              <a:ext uri="{FF2B5EF4-FFF2-40B4-BE49-F238E27FC236}">
                <a16:creationId xmlns:a16="http://schemas.microsoft.com/office/drawing/2014/main" id="{E6209AE3-EDED-E743-8CF0-D89369AD8E26}"/>
              </a:ext>
            </a:extLst>
          </p:cNvPr>
          <p:cNvSpPr txBox="1"/>
          <p:nvPr/>
        </p:nvSpPr>
        <p:spPr>
          <a:xfrm>
            <a:off x="18973521" y="24699362"/>
            <a:ext cx="13961045" cy="2431435"/>
          </a:xfrm>
          <a:prstGeom prst="rect">
            <a:avLst/>
          </a:prstGeom>
          <a:noFill/>
        </p:spPr>
        <p:txBody>
          <a:bodyPr wrap="square" rtlCol="0">
            <a:spAutoFit/>
          </a:bodyPr>
          <a:lstStyle/>
          <a:p>
            <a:pPr marL="571500" indent="-571500">
              <a:buFont typeface="Arial" panose="020B0604020202020204" pitchFamily="34" charset="0"/>
              <a:buChar char="•"/>
            </a:pPr>
            <a:r>
              <a:rPr lang="en-US" sz="3800" dirty="0">
                <a:latin typeface="Calibri" panose="020F0502020204030204" pitchFamily="34" charset="0"/>
                <a:cs typeface="Calibri" panose="020F0502020204030204" pitchFamily="34" charset="0"/>
              </a:rPr>
              <a:t>Mechanical testing results are summarized in Figure 6.</a:t>
            </a:r>
          </a:p>
          <a:p>
            <a:pPr marL="571500" indent="-571500">
              <a:buFont typeface="Arial" panose="020B0604020202020204" pitchFamily="34" charset="0"/>
              <a:buChar char="•"/>
            </a:pPr>
            <a:r>
              <a:rPr lang="en-US" sz="3800" dirty="0">
                <a:latin typeface="Calibri" panose="020F0502020204030204" pitchFamily="34" charset="0"/>
                <a:cs typeface="Calibri" panose="020F0502020204030204" pitchFamily="34" charset="0"/>
              </a:rPr>
              <a:t>Elastic modulus and tensile strength of PLGA remained unaltered by the addition of KGN (p&gt;0.05)</a:t>
            </a:r>
          </a:p>
          <a:p>
            <a:pPr marL="571500" indent="-571500">
              <a:buFont typeface="Arial" panose="020B0604020202020204" pitchFamily="34" charset="0"/>
              <a:buChar char="•"/>
            </a:pPr>
            <a:r>
              <a:rPr lang="en-US" sz="3800" dirty="0">
                <a:latin typeface="Calibri" panose="020F0502020204030204" pitchFamily="34" charset="0"/>
                <a:cs typeface="Calibri" panose="020F0502020204030204" pitchFamily="34" charset="0"/>
              </a:rPr>
              <a:t>Addition of KGN significantly increased toughness of PLGA (p&lt;0.05)</a:t>
            </a:r>
          </a:p>
        </p:txBody>
      </p:sp>
      <p:grpSp>
        <p:nvGrpSpPr>
          <p:cNvPr id="93" name="Group 92">
            <a:extLst>
              <a:ext uri="{FF2B5EF4-FFF2-40B4-BE49-F238E27FC236}">
                <a16:creationId xmlns:a16="http://schemas.microsoft.com/office/drawing/2014/main" id="{D106034F-81F4-F640-A09D-4576781D4C6C}"/>
              </a:ext>
            </a:extLst>
          </p:cNvPr>
          <p:cNvGrpSpPr/>
          <p:nvPr/>
        </p:nvGrpSpPr>
        <p:grpSpPr>
          <a:xfrm>
            <a:off x="34200082" y="22366436"/>
            <a:ext cx="8753417" cy="6036478"/>
            <a:chOff x="10073970" y="3835382"/>
            <a:chExt cx="10116748" cy="11513758"/>
          </a:xfrm>
        </p:grpSpPr>
        <p:sp>
          <p:nvSpPr>
            <p:cNvPr id="94" name="Rectangle 93">
              <a:extLst>
                <a:ext uri="{FF2B5EF4-FFF2-40B4-BE49-F238E27FC236}">
                  <a16:creationId xmlns:a16="http://schemas.microsoft.com/office/drawing/2014/main" id="{73E62BF1-9E23-DF45-A1F7-4AAD711AE45D}"/>
                </a:ext>
              </a:extLst>
            </p:cNvPr>
            <p:cNvSpPr/>
            <p:nvPr/>
          </p:nvSpPr>
          <p:spPr>
            <a:xfrm>
              <a:off x="10073970" y="3835396"/>
              <a:ext cx="10116748" cy="11513744"/>
            </a:xfrm>
            <a:prstGeom prst="rect">
              <a:avLst/>
            </a:prstGeom>
            <a:solidFill>
              <a:schemeClr val="bg1"/>
            </a:solidFill>
            <a:ln w="50800">
              <a:solidFill>
                <a:srgbClr val="6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78" dirty="0">
                  <a:latin typeface="Times" panose="02020603050405020304" pitchFamily="18" charset="0"/>
                  <a:cs typeface="Arial" panose="020B0604020202020204" pitchFamily="34" charset="0"/>
                </a:rPr>
                <a:t>KGN</a:t>
              </a:r>
            </a:p>
          </p:txBody>
        </p:sp>
        <p:sp>
          <p:nvSpPr>
            <p:cNvPr id="95" name="TextBox 94">
              <a:extLst>
                <a:ext uri="{FF2B5EF4-FFF2-40B4-BE49-F238E27FC236}">
                  <a16:creationId xmlns:a16="http://schemas.microsoft.com/office/drawing/2014/main" id="{FD082285-1570-0449-81B2-09DEAB7DB499}"/>
                </a:ext>
              </a:extLst>
            </p:cNvPr>
            <p:cNvSpPr txBox="1"/>
            <p:nvPr/>
          </p:nvSpPr>
          <p:spPr>
            <a:xfrm>
              <a:off x="10082711" y="3835382"/>
              <a:ext cx="10108007" cy="1744093"/>
            </a:xfrm>
            <a:prstGeom prst="rect">
              <a:avLst/>
            </a:prstGeom>
            <a:solidFill>
              <a:srgbClr val="660000"/>
            </a:solidFill>
          </p:spPr>
          <p:txBody>
            <a:bodyPr wrap="square" lIns="111319" tIns="92765" rIns="111319" bIns="92765" rtlCol="0">
              <a:spAutoFit/>
            </a:bodyPr>
            <a:lstStyle/>
            <a:p>
              <a:pPr algn="ctr"/>
              <a:r>
                <a:rPr lang="en-US" sz="4800" b="1" dirty="0">
                  <a:solidFill>
                    <a:schemeClr val="bg1"/>
                  </a:solidFill>
                  <a:latin typeface="Calibri" panose="020F0502020204030204" pitchFamily="34" charset="0"/>
                  <a:cs typeface="Calibri" panose="020F0502020204030204" pitchFamily="34" charset="0"/>
                </a:rPr>
                <a:t>REFERENCES</a:t>
              </a:r>
            </a:p>
          </p:txBody>
        </p:sp>
      </p:grpSp>
      <p:sp>
        <p:nvSpPr>
          <p:cNvPr id="26" name="TextBox 25">
            <a:extLst>
              <a:ext uri="{FF2B5EF4-FFF2-40B4-BE49-F238E27FC236}">
                <a16:creationId xmlns:a16="http://schemas.microsoft.com/office/drawing/2014/main" id="{B8347F5D-44F5-3A43-AAC6-37066D849776}"/>
              </a:ext>
            </a:extLst>
          </p:cNvPr>
          <p:cNvSpPr txBox="1"/>
          <p:nvPr/>
        </p:nvSpPr>
        <p:spPr>
          <a:xfrm>
            <a:off x="34290832" y="23533893"/>
            <a:ext cx="8422724" cy="5632311"/>
          </a:xfrm>
          <a:prstGeom prst="rect">
            <a:avLst/>
          </a:prstGeom>
          <a:noFill/>
        </p:spPr>
        <p:txBody>
          <a:bodyPr wrap="square" rtlCol="0">
            <a:spAutoFit/>
          </a:bodyPr>
          <a:lstStyle/>
          <a:p>
            <a:pPr marL="457223" indent="-457223">
              <a:buAutoNum type="arabicPeriod"/>
            </a:pPr>
            <a:r>
              <a:rPr lang="en-US" sz="3600" dirty="0">
                <a:latin typeface="Calibri" panose="020F0502020204030204" pitchFamily="34" charset="0"/>
                <a:cs typeface="Calibri" panose="020F0502020204030204" pitchFamily="34" charset="0"/>
              </a:rPr>
              <a:t>Johnson, K. </a:t>
            </a:r>
            <a:r>
              <a:rPr lang="en-US" sz="3600" i="1" dirty="0">
                <a:latin typeface="Calibri" panose="020F0502020204030204" pitchFamily="34" charset="0"/>
                <a:cs typeface="Calibri" panose="020F0502020204030204" pitchFamily="34" charset="0"/>
              </a:rPr>
              <a:t>et al.</a:t>
            </a:r>
            <a:r>
              <a:rPr lang="en-US" sz="3600" dirty="0">
                <a:latin typeface="Calibri" panose="020F0502020204030204" pitchFamily="34" charset="0"/>
                <a:cs typeface="Calibri" panose="020F0502020204030204" pitchFamily="34" charset="0"/>
              </a:rPr>
              <a:t> A stem cell-based approach to cartilage repair. </a:t>
            </a:r>
            <a:r>
              <a:rPr lang="en-US" sz="3600" i="1" dirty="0">
                <a:latin typeface="Calibri" panose="020F0502020204030204" pitchFamily="34" charset="0"/>
                <a:cs typeface="Calibri" panose="020F0502020204030204" pitchFamily="34" charset="0"/>
              </a:rPr>
              <a:t>Science (80-. ).</a:t>
            </a:r>
            <a:r>
              <a:rPr lang="en-US" sz="3600" dirty="0">
                <a:latin typeface="Calibri" panose="020F0502020204030204" pitchFamily="34" charset="0"/>
                <a:cs typeface="Calibri" panose="020F0502020204030204" pitchFamily="34" charset="0"/>
              </a:rPr>
              <a:t> (2012). doi:10.1126/science.1215157</a:t>
            </a:r>
          </a:p>
          <a:p>
            <a:pPr marL="457223" indent="-457223">
              <a:buFontTx/>
              <a:buAutoNum type="arabicPeriod"/>
            </a:pPr>
            <a:r>
              <a:rPr lang="en-US" sz="3600" dirty="0">
                <a:latin typeface="Calibri" panose="020F0502020204030204" pitchFamily="34" charset="0"/>
                <a:cs typeface="Calibri" panose="020F0502020204030204" pitchFamily="34" charset="0"/>
              </a:rPr>
              <a:t>Zhang, S. </a:t>
            </a:r>
            <a:r>
              <a:rPr lang="en-US" sz="3600" i="1" dirty="0">
                <a:latin typeface="Calibri" panose="020F0502020204030204" pitchFamily="34" charset="0"/>
                <a:cs typeface="Calibri" panose="020F0502020204030204" pitchFamily="34" charset="0"/>
              </a:rPr>
              <a:t>et al.</a:t>
            </a:r>
            <a:r>
              <a:rPr lang="en-US" sz="3600" dirty="0">
                <a:latin typeface="Calibri" panose="020F0502020204030204" pitchFamily="34" charset="0"/>
                <a:cs typeface="Calibri" panose="020F0502020204030204" pitchFamily="34" charset="0"/>
              </a:rPr>
              <a:t> Kartogenin hydrolysis product 4-aminobiphenyl distributes to cartilage and mediates cartilage regeneration. </a:t>
            </a:r>
            <a:r>
              <a:rPr lang="en-US" sz="3600" i="1" dirty="0">
                <a:latin typeface="Calibri" panose="020F0502020204030204" pitchFamily="34" charset="0"/>
                <a:cs typeface="Calibri" panose="020F0502020204030204" pitchFamily="34" charset="0"/>
              </a:rPr>
              <a:t>Theranostics</a:t>
            </a:r>
            <a:r>
              <a:rPr lang="en-US" sz="360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9</a:t>
            </a:r>
            <a:r>
              <a:rPr lang="en-US" sz="3600" dirty="0">
                <a:latin typeface="Calibri" panose="020F0502020204030204" pitchFamily="34" charset="0"/>
                <a:cs typeface="Calibri" panose="020F0502020204030204" pitchFamily="34" charset="0"/>
              </a:rPr>
              <a:t>, 7108–7121 (2019).</a:t>
            </a:r>
          </a:p>
          <a:p>
            <a:pPr marL="457223" indent="-457223">
              <a:buAutoNum type="arabicPeriod"/>
            </a:pPr>
            <a:endParaRPr lang="en-US" sz="3600" dirty="0">
              <a:latin typeface="Times New Roman" panose="02020603050405020304" pitchFamily="18" charset="0"/>
              <a:cs typeface="Times New Roman" panose="02020603050405020304" pitchFamily="18" charset="0"/>
            </a:endParaRPr>
          </a:p>
          <a:p>
            <a:pPr marL="457223" indent="-457223">
              <a:buAutoNum type="arabicPeriod"/>
            </a:pPr>
            <a:endParaRPr lang="en-US" sz="3600" dirty="0">
              <a:latin typeface="Times New Roman" panose="02020603050405020304" pitchFamily="18" charset="0"/>
              <a:cs typeface="Times New Roman" panose="02020603050405020304" pitchFamily="18" charset="0"/>
            </a:endParaRPr>
          </a:p>
        </p:txBody>
      </p:sp>
      <p:grpSp>
        <p:nvGrpSpPr>
          <p:cNvPr id="75" name="Group 74">
            <a:extLst>
              <a:ext uri="{FF2B5EF4-FFF2-40B4-BE49-F238E27FC236}">
                <a16:creationId xmlns:a16="http://schemas.microsoft.com/office/drawing/2014/main" id="{9785EEAD-6C69-49DC-B372-46A22A775A68}"/>
              </a:ext>
            </a:extLst>
          </p:cNvPr>
          <p:cNvGrpSpPr/>
          <p:nvPr/>
        </p:nvGrpSpPr>
        <p:grpSpPr>
          <a:xfrm>
            <a:off x="19003752" y="27203400"/>
            <a:ext cx="14333944" cy="5257800"/>
            <a:chOff x="19003752" y="27203400"/>
            <a:chExt cx="14333944" cy="5257800"/>
          </a:xfrm>
        </p:grpSpPr>
        <p:grpSp>
          <p:nvGrpSpPr>
            <p:cNvPr id="65" name="Group 64">
              <a:extLst>
                <a:ext uri="{FF2B5EF4-FFF2-40B4-BE49-F238E27FC236}">
                  <a16:creationId xmlns:a16="http://schemas.microsoft.com/office/drawing/2014/main" id="{162F8FAB-BE37-44C5-872E-417C8E325B82}"/>
                </a:ext>
              </a:extLst>
            </p:cNvPr>
            <p:cNvGrpSpPr/>
            <p:nvPr/>
          </p:nvGrpSpPr>
          <p:grpSpPr>
            <a:xfrm>
              <a:off x="19034042" y="27203400"/>
              <a:ext cx="14154985" cy="4654376"/>
              <a:chOff x="19213001" y="24816161"/>
              <a:chExt cx="14154985" cy="4654376"/>
            </a:xfrm>
          </p:grpSpPr>
          <p:graphicFrame>
            <p:nvGraphicFramePr>
              <p:cNvPr id="50" name="Chart 49">
                <a:extLst>
                  <a:ext uri="{FF2B5EF4-FFF2-40B4-BE49-F238E27FC236}">
                    <a16:creationId xmlns:a16="http://schemas.microsoft.com/office/drawing/2014/main" id="{DBAD143D-3077-2445-98AD-7896B1CC1A68}"/>
                  </a:ext>
                </a:extLst>
              </p:cNvPr>
              <p:cNvGraphicFramePr>
                <a:graphicFrameLocks noChangeAspect="1"/>
              </p:cNvGraphicFramePr>
              <p:nvPr>
                <p:extLst>
                  <p:ext uri="{D42A27DB-BD31-4B8C-83A1-F6EECF244321}">
                    <p14:modId xmlns:p14="http://schemas.microsoft.com/office/powerpoint/2010/main" val="1537922728"/>
                  </p:ext>
                </p:extLst>
              </p:nvPr>
            </p:nvGraphicFramePr>
            <p:xfrm>
              <a:off x="19213001" y="24816161"/>
              <a:ext cx="4849091" cy="45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7D740B3D-0EBB-3E4A-A276-610D79C6120E}"/>
                  </a:ext>
                </a:extLst>
              </p:cNvPr>
              <p:cNvGraphicFramePr>
                <a:graphicFrameLocks noChangeAspect="1"/>
              </p:cNvGraphicFramePr>
              <p:nvPr>
                <p:extLst>
                  <p:ext uri="{D42A27DB-BD31-4B8C-83A1-F6EECF244321}">
                    <p14:modId xmlns:p14="http://schemas.microsoft.com/office/powerpoint/2010/main" val="2551535644"/>
                  </p:ext>
                </p:extLst>
              </p:nvPr>
            </p:nvGraphicFramePr>
            <p:xfrm>
              <a:off x="23827378" y="24857349"/>
              <a:ext cx="4849091" cy="4572000"/>
            </p:xfrm>
            <a:graphic>
              <a:graphicData uri="http://schemas.openxmlformats.org/drawingml/2006/chart">
                <c:chart xmlns:c="http://schemas.openxmlformats.org/drawingml/2006/chart" xmlns:r="http://schemas.openxmlformats.org/officeDocument/2006/relationships" r:id="rId7"/>
              </a:graphicData>
            </a:graphic>
          </p:graphicFrame>
          <p:grpSp>
            <p:nvGrpSpPr>
              <p:cNvPr id="63" name="Group 62">
                <a:extLst>
                  <a:ext uri="{FF2B5EF4-FFF2-40B4-BE49-F238E27FC236}">
                    <a16:creationId xmlns:a16="http://schemas.microsoft.com/office/drawing/2014/main" id="{C1658943-F5A2-4D40-82B6-0EC2A5AD6132}"/>
                  </a:ext>
                </a:extLst>
              </p:cNvPr>
              <p:cNvGrpSpPr/>
              <p:nvPr/>
            </p:nvGrpSpPr>
            <p:grpSpPr>
              <a:xfrm>
                <a:off x="28518895" y="24898537"/>
                <a:ext cx="4849091" cy="4572000"/>
                <a:chOff x="28518895" y="24898537"/>
                <a:chExt cx="4849091" cy="4572000"/>
              </a:xfrm>
            </p:grpSpPr>
            <p:graphicFrame>
              <p:nvGraphicFramePr>
                <p:cNvPr id="53" name="Chart 52">
                  <a:extLst>
                    <a:ext uri="{FF2B5EF4-FFF2-40B4-BE49-F238E27FC236}">
                      <a16:creationId xmlns:a16="http://schemas.microsoft.com/office/drawing/2014/main" id="{8277FC06-1761-F346-B03A-241DAD262770}"/>
                    </a:ext>
                  </a:extLst>
                </p:cNvPr>
                <p:cNvGraphicFramePr>
                  <a:graphicFrameLocks noChangeAspect="1"/>
                </p:cNvGraphicFramePr>
                <p:nvPr>
                  <p:extLst>
                    <p:ext uri="{D42A27DB-BD31-4B8C-83A1-F6EECF244321}">
                      <p14:modId xmlns:p14="http://schemas.microsoft.com/office/powerpoint/2010/main" val="3107155465"/>
                    </p:ext>
                  </p:extLst>
                </p:nvPr>
              </p:nvGraphicFramePr>
              <p:xfrm>
                <a:off x="28518895" y="24898537"/>
                <a:ext cx="4849091" cy="4572000"/>
              </p:xfrm>
              <a:graphic>
                <a:graphicData uri="http://schemas.openxmlformats.org/drawingml/2006/chart">
                  <c:chart xmlns:c="http://schemas.openxmlformats.org/drawingml/2006/chart" xmlns:r="http://schemas.openxmlformats.org/officeDocument/2006/relationships" r:id="rId8"/>
                </a:graphicData>
              </a:graphic>
            </p:graphicFrame>
            <p:sp>
              <p:nvSpPr>
                <p:cNvPr id="31" name="TextBox 30">
                  <a:extLst>
                    <a:ext uri="{FF2B5EF4-FFF2-40B4-BE49-F238E27FC236}">
                      <a16:creationId xmlns:a16="http://schemas.microsoft.com/office/drawing/2014/main" id="{7DBB370B-349D-6349-A451-39F797DA6CD5}"/>
                    </a:ext>
                  </a:extLst>
                </p:cNvPr>
                <p:cNvSpPr txBox="1"/>
                <p:nvPr/>
              </p:nvSpPr>
              <p:spPr>
                <a:xfrm>
                  <a:off x="30564829" y="25061512"/>
                  <a:ext cx="891150" cy="646331"/>
                </a:xfrm>
                <a:prstGeom prst="rect">
                  <a:avLst/>
                </a:prstGeom>
                <a:noFill/>
              </p:spPr>
              <p:txBody>
                <a:bodyPr wrap="square" rtlCol="0">
                  <a:spAutoFit/>
                </a:bodyPr>
                <a:lstStyle/>
                <a:p>
                  <a:r>
                    <a:rPr lang="en-US" sz="3600" b="1" dirty="0"/>
                    <a:t>*</a:t>
                  </a:r>
                </a:p>
              </p:txBody>
            </p:sp>
          </p:grpSp>
        </p:grpSp>
        <p:sp>
          <p:nvSpPr>
            <p:cNvPr id="66" name="TextBox 65">
              <a:extLst>
                <a:ext uri="{FF2B5EF4-FFF2-40B4-BE49-F238E27FC236}">
                  <a16:creationId xmlns:a16="http://schemas.microsoft.com/office/drawing/2014/main" id="{139D77D6-9E56-A746-A9DA-D339CF3605A6}"/>
                </a:ext>
              </a:extLst>
            </p:cNvPr>
            <p:cNvSpPr txBox="1"/>
            <p:nvPr/>
          </p:nvSpPr>
          <p:spPr>
            <a:xfrm>
              <a:off x="19003752" y="31876425"/>
              <a:ext cx="14333944"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Figure 6. </a:t>
              </a:r>
              <a:r>
                <a:rPr lang="en-US" sz="3200" dirty="0">
                  <a:latin typeface="Calibri" panose="020F0502020204030204" pitchFamily="34" charset="0"/>
                  <a:cs typeface="Calibri" panose="020F0502020204030204" pitchFamily="34" charset="0"/>
                </a:rPr>
                <a:t>Mechanical characteristics of PLGA-KGN and control PLGA. *p-value &lt;0.05</a:t>
              </a:r>
            </a:p>
          </p:txBody>
        </p:sp>
      </p:grpSp>
      <p:grpSp>
        <p:nvGrpSpPr>
          <p:cNvPr id="67" name="Group 66">
            <a:extLst>
              <a:ext uri="{FF2B5EF4-FFF2-40B4-BE49-F238E27FC236}">
                <a16:creationId xmlns:a16="http://schemas.microsoft.com/office/drawing/2014/main" id="{2DBF1FFE-0F48-AE47-B398-C03EC2356055}"/>
              </a:ext>
            </a:extLst>
          </p:cNvPr>
          <p:cNvGrpSpPr/>
          <p:nvPr/>
        </p:nvGrpSpPr>
        <p:grpSpPr>
          <a:xfrm>
            <a:off x="34200082" y="28822323"/>
            <a:ext cx="8753417" cy="3723128"/>
            <a:chOff x="10073970" y="3835384"/>
            <a:chExt cx="10116748" cy="11513756"/>
          </a:xfrm>
        </p:grpSpPr>
        <p:sp>
          <p:nvSpPr>
            <p:cNvPr id="68" name="Rectangle 67">
              <a:extLst>
                <a:ext uri="{FF2B5EF4-FFF2-40B4-BE49-F238E27FC236}">
                  <a16:creationId xmlns:a16="http://schemas.microsoft.com/office/drawing/2014/main" id="{00AF9395-6C24-7947-9857-6D7BAFDEB1C5}"/>
                </a:ext>
              </a:extLst>
            </p:cNvPr>
            <p:cNvSpPr/>
            <p:nvPr/>
          </p:nvSpPr>
          <p:spPr>
            <a:xfrm>
              <a:off x="10073970" y="3835396"/>
              <a:ext cx="10116748" cy="11513744"/>
            </a:xfrm>
            <a:prstGeom prst="rect">
              <a:avLst/>
            </a:prstGeom>
            <a:solidFill>
              <a:schemeClr val="bg1"/>
            </a:solidFill>
            <a:ln w="50800">
              <a:solidFill>
                <a:srgbClr val="6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78" dirty="0">
                  <a:latin typeface="Times" panose="02020603050405020304" pitchFamily="18" charset="0"/>
                  <a:cs typeface="Arial" panose="020B0604020202020204" pitchFamily="34" charset="0"/>
                </a:rPr>
                <a:t>KGN</a:t>
              </a:r>
            </a:p>
          </p:txBody>
        </p:sp>
        <p:sp>
          <p:nvSpPr>
            <p:cNvPr id="69" name="TextBox 68">
              <a:extLst>
                <a:ext uri="{FF2B5EF4-FFF2-40B4-BE49-F238E27FC236}">
                  <a16:creationId xmlns:a16="http://schemas.microsoft.com/office/drawing/2014/main" id="{ADCA945A-1D60-184A-B105-950CB9C5E4B1}"/>
                </a:ext>
              </a:extLst>
            </p:cNvPr>
            <p:cNvSpPr txBox="1"/>
            <p:nvPr/>
          </p:nvSpPr>
          <p:spPr>
            <a:xfrm>
              <a:off x="10082711" y="3835384"/>
              <a:ext cx="10108007" cy="2827778"/>
            </a:xfrm>
            <a:prstGeom prst="rect">
              <a:avLst/>
            </a:prstGeom>
            <a:solidFill>
              <a:srgbClr val="660000"/>
            </a:solidFill>
          </p:spPr>
          <p:txBody>
            <a:bodyPr wrap="square" lIns="111319" tIns="92765" rIns="111319" bIns="92765" rtlCol="0">
              <a:spAutoFit/>
            </a:bodyPr>
            <a:lstStyle/>
            <a:p>
              <a:pPr algn="ctr"/>
              <a:r>
                <a:rPr lang="en-US" sz="4800" b="1" dirty="0">
                  <a:solidFill>
                    <a:schemeClr val="bg1"/>
                  </a:solidFill>
                  <a:latin typeface="Calibri" panose="020F0502020204030204" pitchFamily="34" charset="0"/>
                  <a:cs typeface="Calibri" panose="020F0502020204030204" pitchFamily="34" charset="0"/>
                </a:rPr>
                <a:t>ACKNOWLEDGEMENTS</a:t>
              </a:r>
            </a:p>
          </p:txBody>
        </p:sp>
      </p:grpSp>
      <p:sp>
        <p:nvSpPr>
          <p:cNvPr id="38" name="TextBox 37">
            <a:extLst>
              <a:ext uri="{FF2B5EF4-FFF2-40B4-BE49-F238E27FC236}">
                <a16:creationId xmlns:a16="http://schemas.microsoft.com/office/drawing/2014/main" id="{920F5B7E-6495-FC4F-A68F-D6FA847C4FE3}"/>
              </a:ext>
            </a:extLst>
          </p:cNvPr>
          <p:cNvSpPr txBox="1"/>
          <p:nvPr/>
        </p:nvSpPr>
        <p:spPr>
          <a:xfrm>
            <a:off x="34400913" y="29909619"/>
            <a:ext cx="8358494" cy="2308324"/>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This research was funded by the generous contributions of the Judy and Bobby Shackouls Honors College at Mississippi State University. </a:t>
            </a:r>
          </a:p>
        </p:txBody>
      </p:sp>
      <p:grpSp>
        <p:nvGrpSpPr>
          <p:cNvPr id="72" name="Group 71">
            <a:extLst>
              <a:ext uri="{FF2B5EF4-FFF2-40B4-BE49-F238E27FC236}">
                <a16:creationId xmlns:a16="http://schemas.microsoft.com/office/drawing/2014/main" id="{D1EF0FB0-A2E3-164D-B44A-CCD04AF5D7C0}"/>
              </a:ext>
            </a:extLst>
          </p:cNvPr>
          <p:cNvGrpSpPr/>
          <p:nvPr/>
        </p:nvGrpSpPr>
        <p:grpSpPr>
          <a:xfrm>
            <a:off x="34226204" y="14190491"/>
            <a:ext cx="8745854" cy="7966239"/>
            <a:chOff x="10073970" y="3835384"/>
            <a:chExt cx="10116748" cy="11513756"/>
          </a:xfrm>
        </p:grpSpPr>
        <p:sp>
          <p:nvSpPr>
            <p:cNvPr id="73" name="Rectangle 72">
              <a:extLst>
                <a:ext uri="{FF2B5EF4-FFF2-40B4-BE49-F238E27FC236}">
                  <a16:creationId xmlns:a16="http://schemas.microsoft.com/office/drawing/2014/main" id="{6C1A7E2A-9089-404F-B335-7AC1F4741E83}"/>
                </a:ext>
              </a:extLst>
            </p:cNvPr>
            <p:cNvSpPr/>
            <p:nvPr/>
          </p:nvSpPr>
          <p:spPr>
            <a:xfrm>
              <a:off x="10073970" y="3835396"/>
              <a:ext cx="10116748" cy="11513744"/>
            </a:xfrm>
            <a:prstGeom prst="rect">
              <a:avLst/>
            </a:prstGeom>
            <a:solidFill>
              <a:schemeClr val="bg1"/>
            </a:solidFill>
            <a:ln w="50800">
              <a:solidFill>
                <a:srgbClr val="6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78" dirty="0">
                  <a:latin typeface="Times" panose="02020603050405020304" pitchFamily="18" charset="0"/>
                  <a:cs typeface="Arial" panose="020B0604020202020204" pitchFamily="34" charset="0"/>
                </a:rPr>
                <a:t>KGN</a:t>
              </a:r>
            </a:p>
          </p:txBody>
        </p:sp>
        <p:sp>
          <p:nvSpPr>
            <p:cNvPr id="74" name="TextBox 73">
              <a:extLst>
                <a:ext uri="{FF2B5EF4-FFF2-40B4-BE49-F238E27FC236}">
                  <a16:creationId xmlns:a16="http://schemas.microsoft.com/office/drawing/2014/main" id="{4FF8A9D0-55C9-9249-AF34-8CAA1D863E15}"/>
                </a:ext>
              </a:extLst>
            </p:cNvPr>
            <p:cNvSpPr txBox="1"/>
            <p:nvPr/>
          </p:nvSpPr>
          <p:spPr>
            <a:xfrm>
              <a:off x="10082709" y="3835384"/>
              <a:ext cx="10108009" cy="1338374"/>
            </a:xfrm>
            <a:prstGeom prst="rect">
              <a:avLst/>
            </a:prstGeom>
            <a:solidFill>
              <a:srgbClr val="660000"/>
            </a:solidFill>
          </p:spPr>
          <p:txBody>
            <a:bodyPr wrap="square" lIns="111319" tIns="92765" rIns="111319" bIns="92765" rtlCol="0">
              <a:spAutoFit/>
            </a:bodyPr>
            <a:lstStyle/>
            <a:p>
              <a:pPr algn="ctr"/>
              <a:r>
                <a:rPr lang="en-US" sz="4800" b="1" dirty="0">
                  <a:solidFill>
                    <a:schemeClr val="bg1"/>
                  </a:solidFill>
                  <a:latin typeface="Calibri" panose="020F0502020204030204" pitchFamily="34" charset="0"/>
                  <a:cs typeface="Calibri" panose="020F0502020204030204" pitchFamily="34" charset="0"/>
                </a:rPr>
                <a:t>FUTURE WORK</a:t>
              </a:r>
            </a:p>
          </p:txBody>
        </p:sp>
      </p:grpSp>
      <p:sp>
        <p:nvSpPr>
          <p:cNvPr id="78" name="TextBox 77">
            <a:extLst>
              <a:ext uri="{FF2B5EF4-FFF2-40B4-BE49-F238E27FC236}">
                <a16:creationId xmlns:a16="http://schemas.microsoft.com/office/drawing/2014/main" id="{F0DEBCED-7E99-8E4C-9579-E58097A4DF17}"/>
              </a:ext>
            </a:extLst>
          </p:cNvPr>
          <p:cNvSpPr txBox="1"/>
          <p:nvPr/>
        </p:nvSpPr>
        <p:spPr>
          <a:xfrm>
            <a:off x="34400913" y="15640937"/>
            <a:ext cx="7946434" cy="5786199"/>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US" sz="4000" dirty="0">
                <a:latin typeface="Calibri" panose="020F0502020204030204" pitchFamily="34" charset="0"/>
                <a:cs typeface="Calibri" panose="020F0502020204030204" pitchFamily="34" charset="0"/>
              </a:rPr>
              <a:t>Further work will aim to confirm the chondrogenic activity of released kartogenin in vitro using primary marrow-derived mesenchymal stem cells. </a:t>
            </a:r>
          </a:p>
          <a:p>
            <a:pPr marL="571500" indent="-571500">
              <a:spcAft>
                <a:spcPts val="1200"/>
              </a:spcAft>
              <a:buFont typeface="Arial" panose="020B0604020202020204" pitchFamily="34" charset="0"/>
              <a:buChar char="•"/>
            </a:pPr>
            <a:r>
              <a:rPr lang="en-US" sz="4000" dirty="0">
                <a:latin typeface="Calibri" panose="020F0502020204030204" pitchFamily="34" charset="0"/>
                <a:cs typeface="Calibri" panose="020F0502020204030204" pitchFamily="34" charset="0"/>
              </a:rPr>
              <a:t>Chondrogenic influence of the proposed augmentation will also be evaluated in vivo using a rat knee model of knee microfracture.</a:t>
            </a:r>
          </a:p>
        </p:txBody>
      </p:sp>
      <p:sp>
        <p:nvSpPr>
          <p:cNvPr id="70" name="TextBox 69">
            <a:extLst>
              <a:ext uri="{FF2B5EF4-FFF2-40B4-BE49-F238E27FC236}">
                <a16:creationId xmlns:a16="http://schemas.microsoft.com/office/drawing/2014/main" id="{7314DA0D-EFF1-B74D-8B4D-279BE6FC58E8}"/>
              </a:ext>
            </a:extLst>
          </p:cNvPr>
          <p:cNvSpPr txBox="1"/>
          <p:nvPr/>
        </p:nvSpPr>
        <p:spPr>
          <a:xfrm>
            <a:off x="18931755" y="22001398"/>
            <a:ext cx="14436231" cy="1569660"/>
          </a:xfrm>
          <a:prstGeom prst="rect">
            <a:avLst/>
          </a:prstGeom>
          <a:noFill/>
          <a:ln>
            <a:noFill/>
          </a:ln>
        </p:spPr>
        <p:txBody>
          <a:bodyPr wrap="square" rtlCol="0">
            <a:spAutoFit/>
          </a:bodyPr>
          <a:lstStyle/>
          <a:p>
            <a:r>
              <a:rPr lang="en-US" sz="3200" b="1" dirty="0">
                <a:latin typeface="Calibri" panose="020F0502020204030204" pitchFamily="34" charset="0"/>
                <a:cs typeface="Calibri" panose="020F0502020204030204" pitchFamily="34" charset="0"/>
              </a:rPr>
              <a:t>Figure 5. </a:t>
            </a:r>
            <a:r>
              <a:rPr lang="en-US" sz="3200" dirty="0">
                <a:latin typeface="Calibri" panose="020F0502020204030204" pitchFamily="34" charset="0"/>
                <a:cs typeface="Calibri" panose="020F0502020204030204" pitchFamily="34" charset="0"/>
              </a:rPr>
              <a:t>(a) Absorbance peaks of KGN and degradation products both align with biphenyl signature.(b) HPLC-UV chromatogram showing presence of KGN degradation products at day 10. (c) Proposed degradation scheme of KGN in solution.  </a:t>
            </a:r>
            <a:endParaRPr lang="en-US" sz="3200" i="1"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9478C9DC-BAD0-2348-84A4-4D09DB757EF0}"/>
              </a:ext>
            </a:extLst>
          </p:cNvPr>
          <p:cNvSpPr txBox="1"/>
          <p:nvPr/>
        </p:nvSpPr>
        <p:spPr>
          <a:xfrm>
            <a:off x="19003752" y="11349549"/>
            <a:ext cx="14104909" cy="3016210"/>
          </a:xfrm>
          <a:prstGeom prst="rect">
            <a:avLst/>
          </a:prstGeom>
          <a:noFill/>
        </p:spPr>
        <p:txBody>
          <a:bodyPr wrap="square" rtlCol="0">
            <a:spAutoFit/>
          </a:bodyPr>
          <a:lstStyle/>
          <a:p>
            <a:pPr marL="457200" indent="-457200">
              <a:buFont typeface="Arial" panose="020B0604020202020204" pitchFamily="34" charset="0"/>
              <a:buChar char="•"/>
            </a:pPr>
            <a:r>
              <a:rPr lang="en-US" sz="3800" dirty="0">
                <a:latin typeface="Calibri" panose="020F0502020204030204" pitchFamily="34" charset="0"/>
                <a:cs typeface="Calibri" panose="020F0502020204030204" pitchFamily="34" charset="0"/>
              </a:rPr>
              <a:t>KGN detected from biphenyl signature displayed on HPLC-UV trace by KGN and its degradation products (Fig. 5a) </a:t>
            </a:r>
          </a:p>
          <a:p>
            <a:pPr marL="457200" indent="-457200">
              <a:buFont typeface="Arial" panose="020B0604020202020204" pitchFamily="34" charset="0"/>
              <a:buChar char="•"/>
            </a:pPr>
            <a:r>
              <a:rPr lang="en-US" sz="3800" dirty="0">
                <a:latin typeface="Calibri" panose="020F0502020204030204" pitchFamily="34" charset="0"/>
                <a:cs typeface="Calibri" panose="020F0502020204030204" pitchFamily="34" charset="0"/>
              </a:rPr>
              <a:t>KGN degradation products were observed in soaking solution from each time interval (Fig 5b), indicating sustained release of KGN from PLGA scaffold over 25 days.</a:t>
            </a:r>
          </a:p>
        </p:txBody>
      </p:sp>
      <p:grpSp>
        <p:nvGrpSpPr>
          <p:cNvPr id="62" name="Group 61">
            <a:extLst>
              <a:ext uri="{FF2B5EF4-FFF2-40B4-BE49-F238E27FC236}">
                <a16:creationId xmlns:a16="http://schemas.microsoft.com/office/drawing/2014/main" id="{90B05A62-327F-4B51-8CE7-677A383F7423}"/>
              </a:ext>
            </a:extLst>
          </p:cNvPr>
          <p:cNvGrpSpPr/>
          <p:nvPr/>
        </p:nvGrpSpPr>
        <p:grpSpPr>
          <a:xfrm>
            <a:off x="19176786" y="19069274"/>
            <a:ext cx="7988309" cy="2801586"/>
            <a:chOff x="19196642" y="19363696"/>
            <a:chExt cx="7988309" cy="2801586"/>
          </a:xfrm>
        </p:grpSpPr>
        <p:pic>
          <p:nvPicPr>
            <p:cNvPr id="46" name="Picture 45" descr="A picture containing text, watch&#10;&#10;Description automatically generated">
              <a:extLst>
                <a:ext uri="{FF2B5EF4-FFF2-40B4-BE49-F238E27FC236}">
                  <a16:creationId xmlns:a16="http://schemas.microsoft.com/office/drawing/2014/main" id="{28B679A3-9A9A-9741-8FED-E82E3450B7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96642" y="19363696"/>
              <a:ext cx="7988309" cy="2622919"/>
            </a:xfrm>
            <a:prstGeom prst="rect">
              <a:avLst/>
            </a:prstGeom>
            <a:ln>
              <a:noFill/>
            </a:ln>
          </p:spPr>
        </p:pic>
        <p:sp>
          <p:nvSpPr>
            <p:cNvPr id="99" name="TextBox 98">
              <a:extLst>
                <a:ext uri="{FF2B5EF4-FFF2-40B4-BE49-F238E27FC236}">
                  <a16:creationId xmlns:a16="http://schemas.microsoft.com/office/drawing/2014/main" id="{196D1C92-7D9C-0D46-BF96-4038D990B81E}"/>
                </a:ext>
              </a:extLst>
            </p:cNvPr>
            <p:cNvSpPr txBox="1"/>
            <p:nvPr/>
          </p:nvSpPr>
          <p:spPr>
            <a:xfrm>
              <a:off x="19340809" y="21518951"/>
              <a:ext cx="471191" cy="646331"/>
            </a:xfrm>
            <a:prstGeom prst="rect">
              <a:avLst/>
            </a:prstGeom>
            <a:solidFill>
              <a:schemeClr val="tx1"/>
            </a:solidFill>
          </p:spPr>
          <p:txBody>
            <a:bodyPr wrap="square" rtlCol="0" anchor="ctr">
              <a:spAutoFit/>
            </a:bodyPr>
            <a:lstStyle/>
            <a:p>
              <a:pPr algn="ctr"/>
              <a:r>
                <a:rPr lang="en-US" sz="3600" dirty="0">
                  <a:solidFill>
                    <a:schemeClr val="bg1"/>
                  </a:solidFill>
                  <a:latin typeface="Calibri" panose="020F0502020204030204" pitchFamily="34" charset="0"/>
                  <a:cs typeface="Calibri" panose="020F0502020204030204" pitchFamily="34" charset="0"/>
                </a:rPr>
                <a:t>c</a:t>
              </a:r>
            </a:p>
          </p:txBody>
        </p:sp>
      </p:grpSp>
      <p:grpSp>
        <p:nvGrpSpPr>
          <p:cNvPr id="5" name="Group 4">
            <a:extLst>
              <a:ext uri="{FF2B5EF4-FFF2-40B4-BE49-F238E27FC236}">
                <a16:creationId xmlns:a16="http://schemas.microsoft.com/office/drawing/2014/main" id="{5305AB35-913B-4C12-A834-D4F3407475B0}"/>
              </a:ext>
            </a:extLst>
          </p:cNvPr>
          <p:cNvGrpSpPr/>
          <p:nvPr/>
        </p:nvGrpSpPr>
        <p:grpSpPr>
          <a:xfrm>
            <a:off x="10230879" y="16114069"/>
            <a:ext cx="5771121" cy="5682399"/>
            <a:chOff x="10230879" y="16114069"/>
            <a:chExt cx="5771121" cy="5682399"/>
          </a:xfrm>
        </p:grpSpPr>
        <p:pic>
          <p:nvPicPr>
            <p:cNvPr id="13" name="Picture 12" descr="A close-up of a machine&#10;&#10;Description automatically generated with low confidence">
              <a:extLst>
                <a:ext uri="{FF2B5EF4-FFF2-40B4-BE49-F238E27FC236}">
                  <a16:creationId xmlns:a16="http://schemas.microsoft.com/office/drawing/2014/main" id="{219FAD9E-8A80-814B-BB15-16068C31916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5150" t="34009" r="24675" b="12402"/>
            <a:stretch/>
          </p:blipFill>
          <p:spPr>
            <a:xfrm rot="5400000">
              <a:off x="10330887" y="16113004"/>
              <a:ext cx="5060447" cy="5062578"/>
            </a:xfrm>
            <a:prstGeom prst="rect">
              <a:avLst/>
            </a:prstGeom>
            <a:ln w="38100">
              <a:solidFill>
                <a:schemeClr val="tx1"/>
              </a:solidFill>
            </a:ln>
          </p:spPr>
        </p:pic>
        <p:sp>
          <p:nvSpPr>
            <p:cNvPr id="3" name="TextBox 2">
              <a:extLst>
                <a:ext uri="{FF2B5EF4-FFF2-40B4-BE49-F238E27FC236}">
                  <a16:creationId xmlns:a16="http://schemas.microsoft.com/office/drawing/2014/main" id="{C4941AF8-69CD-42A3-867B-ED80667F6408}"/>
                </a:ext>
              </a:extLst>
            </p:cNvPr>
            <p:cNvSpPr txBox="1"/>
            <p:nvPr/>
          </p:nvSpPr>
          <p:spPr>
            <a:xfrm>
              <a:off x="10230879" y="21273248"/>
              <a:ext cx="5771121" cy="523220"/>
            </a:xfrm>
            <a:prstGeom prst="rect">
              <a:avLst/>
            </a:prstGeom>
            <a:noFill/>
          </p:spPr>
          <p:txBody>
            <a:bodyPr wrap="square" rtlCol="0">
              <a:spAutoFit/>
            </a:bodyPr>
            <a:lstStyle/>
            <a:p>
              <a:r>
                <a:rPr lang="en-US" sz="2800" b="1" dirty="0"/>
                <a:t>Figure 1. </a:t>
              </a:r>
              <a:r>
                <a:rPr lang="en-US" sz="2800" dirty="0"/>
                <a:t>PLGA scaffold being printed</a:t>
              </a:r>
            </a:p>
          </p:txBody>
        </p:sp>
      </p:grpSp>
      <p:grpSp>
        <p:nvGrpSpPr>
          <p:cNvPr id="7" name="Group 6">
            <a:extLst>
              <a:ext uri="{FF2B5EF4-FFF2-40B4-BE49-F238E27FC236}">
                <a16:creationId xmlns:a16="http://schemas.microsoft.com/office/drawing/2014/main" id="{32A2D9B3-DC38-465C-981B-FA7F6D4C68EC}"/>
              </a:ext>
            </a:extLst>
          </p:cNvPr>
          <p:cNvGrpSpPr/>
          <p:nvPr/>
        </p:nvGrpSpPr>
        <p:grpSpPr>
          <a:xfrm>
            <a:off x="2241441" y="27457337"/>
            <a:ext cx="7545656" cy="4904564"/>
            <a:chOff x="2685223" y="27326631"/>
            <a:chExt cx="7545656" cy="4904564"/>
          </a:xfrm>
        </p:grpSpPr>
        <p:pic>
          <p:nvPicPr>
            <p:cNvPr id="25" name="Picture 24" descr="A picture containing text, measuring stick&#10;&#10;Description automatically generated">
              <a:extLst>
                <a:ext uri="{FF2B5EF4-FFF2-40B4-BE49-F238E27FC236}">
                  <a16:creationId xmlns:a16="http://schemas.microsoft.com/office/drawing/2014/main" id="{A601EB81-E215-0A49-95C1-5A9F792DAE33}"/>
                </a:ext>
              </a:extLst>
            </p:cNvPr>
            <p:cNvPicPr preferRelativeResize="0">
              <a:picLocks noChangeAspect="1"/>
            </p:cNvPicPr>
            <p:nvPr/>
          </p:nvPicPr>
          <p:blipFill rotWithShape="1">
            <a:blip r:embed="rId11" cstate="print">
              <a:extLst>
                <a:ext uri="{28A0092B-C50C-407E-A947-70E740481C1C}">
                  <a14:useLocalDpi xmlns:a14="http://schemas.microsoft.com/office/drawing/2010/main" val="0"/>
                </a:ext>
              </a:extLst>
            </a:blip>
            <a:srcRect l="24643" t="16015" r="19475" b="28693"/>
            <a:stretch/>
          </p:blipFill>
          <p:spPr>
            <a:xfrm rot="10800000">
              <a:off x="3429000" y="27326631"/>
              <a:ext cx="5751447" cy="4267203"/>
            </a:xfrm>
            <a:prstGeom prst="rect">
              <a:avLst/>
            </a:prstGeom>
            <a:ln w="38100">
              <a:solidFill>
                <a:schemeClr val="tx1"/>
              </a:solidFill>
            </a:ln>
          </p:spPr>
        </p:pic>
        <p:sp>
          <p:nvSpPr>
            <p:cNvPr id="6" name="TextBox 5">
              <a:extLst>
                <a:ext uri="{FF2B5EF4-FFF2-40B4-BE49-F238E27FC236}">
                  <a16:creationId xmlns:a16="http://schemas.microsoft.com/office/drawing/2014/main" id="{CBF4F2A3-A2F1-4E1C-90D5-CF7ECFE0C0AD}"/>
                </a:ext>
              </a:extLst>
            </p:cNvPr>
            <p:cNvSpPr txBox="1"/>
            <p:nvPr/>
          </p:nvSpPr>
          <p:spPr>
            <a:xfrm>
              <a:off x="2685223" y="31707975"/>
              <a:ext cx="7545656" cy="523220"/>
            </a:xfrm>
            <a:prstGeom prst="rect">
              <a:avLst/>
            </a:prstGeom>
            <a:noFill/>
          </p:spPr>
          <p:txBody>
            <a:bodyPr wrap="square" rtlCol="0">
              <a:spAutoFit/>
            </a:bodyPr>
            <a:lstStyle/>
            <a:p>
              <a:r>
                <a:rPr lang="en-US" sz="2800" b="1" dirty="0"/>
                <a:t>Figure 2.</a:t>
              </a:r>
              <a:r>
                <a:rPr lang="en-US" sz="2800" dirty="0"/>
                <a:t> Bio-printed PLGA-KGN? tensile specimen</a:t>
              </a:r>
            </a:p>
          </p:txBody>
        </p:sp>
      </p:grpSp>
      <p:grpSp>
        <p:nvGrpSpPr>
          <p:cNvPr id="14" name="Group 13">
            <a:extLst>
              <a:ext uri="{FF2B5EF4-FFF2-40B4-BE49-F238E27FC236}">
                <a16:creationId xmlns:a16="http://schemas.microsoft.com/office/drawing/2014/main" id="{CF888ACE-5ACC-4215-82D9-55F26084CF79}"/>
              </a:ext>
            </a:extLst>
          </p:cNvPr>
          <p:cNvGrpSpPr/>
          <p:nvPr/>
        </p:nvGrpSpPr>
        <p:grpSpPr>
          <a:xfrm>
            <a:off x="9860557" y="27431996"/>
            <a:ext cx="7545656" cy="4902401"/>
            <a:chOff x="9860557" y="27431996"/>
            <a:chExt cx="7545656" cy="4902401"/>
          </a:xfrm>
        </p:grpSpPr>
        <p:grpSp>
          <p:nvGrpSpPr>
            <p:cNvPr id="10" name="Group 9">
              <a:extLst>
                <a:ext uri="{FF2B5EF4-FFF2-40B4-BE49-F238E27FC236}">
                  <a16:creationId xmlns:a16="http://schemas.microsoft.com/office/drawing/2014/main" id="{A4B55BD9-C87A-416D-B22F-76B8911FE810}"/>
                </a:ext>
              </a:extLst>
            </p:cNvPr>
            <p:cNvGrpSpPr/>
            <p:nvPr/>
          </p:nvGrpSpPr>
          <p:grpSpPr>
            <a:xfrm>
              <a:off x="9860557" y="27431996"/>
              <a:ext cx="7545656" cy="4902401"/>
              <a:chOff x="9860557" y="27431996"/>
              <a:chExt cx="7545656" cy="4902401"/>
            </a:xfrm>
          </p:grpSpPr>
          <p:pic>
            <p:nvPicPr>
              <p:cNvPr id="18" name="Picture 17" descr="A picture containing indoor&#10;&#10;Description automatically generated">
                <a:extLst>
                  <a:ext uri="{FF2B5EF4-FFF2-40B4-BE49-F238E27FC236}">
                    <a16:creationId xmlns:a16="http://schemas.microsoft.com/office/drawing/2014/main" id="{9BC79A86-B835-624D-813F-8FFD8351D599}"/>
                  </a:ext>
                </a:extLst>
              </p:cNvPr>
              <p:cNvPicPr preferRelativeResize="0">
                <a:picLocks noChangeAspect="1"/>
              </p:cNvPicPr>
              <p:nvPr/>
            </p:nvPicPr>
            <p:blipFill rotWithShape="1">
              <a:blip r:embed="rId12" cstate="print">
                <a:extLst>
                  <a:ext uri="{28A0092B-C50C-407E-A947-70E740481C1C}">
                    <a14:useLocalDpi xmlns:a14="http://schemas.microsoft.com/office/drawing/2010/main" val="0"/>
                  </a:ext>
                </a:extLst>
              </a:blip>
              <a:srcRect l="8944" t="17694" r="30604" b="5453"/>
              <a:stretch/>
            </p:blipFill>
            <p:spPr>
              <a:xfrm rot="5400000">
                <a:off x="10727508" y="27531234"/>
                <a:ext cx="4267204" cy="4068728"/>
              </a:xfrm>
              <a:prstGeom prst="rect">
                <a:avLst/>
              </a:prstGeom>
              <a:ln w="38100">
                <a:solidFill>
                  <a:schemeClr val="tx1"/>
                </a:solidFill>
              </a:ln>
            </p:spPr>
          </p:pic>
          <p:sp>
            <p:nvSpPr>
              <p:cNvPr id="71" name="TextBox 70">
                <a:extLst>
                  <a:ext uri="{FF2B5EF4-FFF2-40B4-BE49-F238E27FC236}">
                    <a16:creationId xmlns:a16="http://schemas.microsoft.com/office/drawing/2014/main" id="{E10DB84D-0802-46D6-BA69-E7558E1E32DD}"/>
                  </a:ext>
                </a:extLst>
              </p:cNvPr>
              <p:cNvSpPr txBox="1"/>
              <p:nvPr/>
            </p:nvSpPr>
            <p:spPr>
              <a:xfrm>
                <a:off x="9860557" y="31811177"/>
                <a:ext cx="7545656" cy="523220"/>
              </a:xfrm>
              <a:prstGeom prst="rect">
                <a:avLst/>
              </a:prstGeom>
              <a:noFill/>
            </p:spPr>
            <p:txBody>
              <a:bodyPr wrap="square" rtlCol="0">
                <a:spAutoFit/>
              </a:bodyPr>
              <a:lstStyle/>
              <a:p>
                <a:r>
                  <a:rPr lang="en-US" sz="2800" b="1" dirty="0"/>
                  <a:t>Figure 3.</a:t>
                </a:r>
                <a:r>
                  <a:rPr lang="en-US" sz="2800" dirty="0"/>
                  <a:t> Tensile failure of PLGA-KGN scaffold</a:t>
                </a:r>
              </a:p>
            </p:txBody>
          </p:sp>
        </p:grpSp>
        <p:sp>
          <p:nvSpPr>
            <p:cNvPr id="11" name="Arrow: Right 10">
              <a:extLst>
                <a:ext uri="{FF2B5EF4-FFF2-40B4-BE49-F238E27FC236}">
                  <a16:creationId xmlns:a16="http://schemas.microsoft.com/office/drawing/2014/main" id="{E840448B-441A-4A5C-9FDD-F0818C815A64}"/>
                </a:ext>
              </a:extLst>
            </p:cNvPr>
            <p:cNvSpPr/>
            <p:nvPr/>
          </p:nvSpPr>
          <p:spPr>
            <a:xfrm rot="9594188">
              <a:off x="12950748" y="29945598"/>
              <a:ext cx="853508" cy="336837"/>
            </a:xfrm>
            <a:prstGeom prst="rightArrow">
              <a:avLst>
                <a:gd name="adj1" fmla="val 50000"/>
                <a:gd name="adj2" fmla="val 116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5EFE835-69D4-4073-9E1F-3382E9BCEC40}"/>
              </a:ext>
            </a:extLst>
          </p:cNvPr>
          <p:cNvGrpSpPr/>
          <p:nvPr/>
        </p:nvGrpSpPr>
        <p:grpSpPr>
          <a:xfrm>
            <a:off x="19003752" y="5879372"/>
            <a:ext cx="11730116" cy="4483828"/>
            <a:chOff x="19003752" y="6056656"/>
            <a:chExt cx="11730116" cy="4483828"/>
          </a:xfrm>
        </p:grpSpPr>
        <p:sp>
          <p:nvSpPr>
            <p:cNvPr id="34" name="TextBox 33">
              <a:extLst>
                <a:ext uri="{FF2B5EF4-FFF2-40B4-BE49-F238E27FC236}">
                  <a16:creationId xmlns:a16="http://schemas.microsoft.com/office/drawing/2014/main" id="{4C2335A8-81A8-9E4C-B52F-43044D63887B}"/>
                </a:ext>
              </a:extLst>
            </p:cNvPr>
            <p:cNvSpPr txBox="1"/>
            <p:nvPr/>
          </p:nvSpPr>
          <p:spPr>
            <a:xfrm>
              <a:off x="19003752" y="9955709"/>
              <a:ext cx="11730116"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Figure 4. </a:t>
              </a:r>
              <a:r>
                <a:rPr lang="en-US" sz="3200" dirty="0">
                  <a:latin typeface="Calibri" panose="020F0502020204030204" pitchFamily="34" charset="0"/>
                  <a:cs typeface="Calibri" panose="020F0502020204030204" pitchFamily="34" charset="0"/>
                </a:rPr>
                <a:t>Scaffolds at 5 days (a), 15 days (b), and 25 days (c). </a:t>
              </a:r>
            </a:p>
          </p:txBody>
        </p:sp>
        <p:grpSp>
          <p:nvGrpSpPr>
            <p:cNvPr id="16" name="Group 15">
              <a:extLst>
                <a:ext uri="{FF2B5EF4-FFF2-40B4-BE49-F238E27FC236}">
                  <a16:creationId xmlns:a16="http://schemas.microsoft.com/office/drawing/2014/main" id="{415A6E2B-DA93-4061-8134-81B958A3B46F}"/>
                </a:ext>
              </a:extLst>
            </p:cNvPr>
            <p:cNvGrpSpPr/>
            <p:nvPr/>
          </p:nvGrpSpPr>
          <p:grpSpPr>
            <a:xfrm>
              <a:off x="19035876" y="6056656"/>
              <a:ext cx="11007916" cy="3741516"/>
              <a:chOff x="20774354" y="18254885"/>
              <a:chExt cx="11007916" cy="3741516"/>
            </a:xfrm>
          </p:grpSpPr>
          <p:pic>
            <p:nvPicPr>
              <p:cNvPr id="15" name="Picture 14" descr="A close-up of a microscope&#10;&#10;Description automatically generated with low confidence">
                <a:extLst>
                  <a:ext uri="{FF2B5EF4-FFF2-40B4-BE49-F238E27FC236}">
                    <a16:creationId xmlns:a16="http://schemas.microsoft.com/office/drawing/2014/main" id="{F3F1A80F-3B98-F544-B07A-3589F25A4332}"/>
                  </a:ext>
                </a:extLst>
              </p:cNvPr>
              <p:cNvPicPr>
                <a:picLocks noChangeAspect="1"/>
              </p:cNvPicPr>
              <p:nvPr/>
            </p:nvPicPr>
            <p:blipFill rotWithShape="1">
              <a:blip r:embed="rId13">
                <a:extLst>
                  <a:ext uri="{28A0092B-C50C-407E-A947-70E740481C1C}">
                    <a14:useLocalDpi xmlns:a14="http://schemas.microsoft.com/office/drawing/2010/main" val="0"/>
                  </a:ext>
                </a:extLst>
              </a:blip>
              <a:srcRect l="51404" t="35729" r="27544" b="36472"/>
              <a:stretch/>
            </p:blipFill>
            <p:spPr>
              <a:xfrm rot="5400000">
                <a:off x="20809470" y="18338801"/>
                <a:ext cx="3657600" cy="3657600"/>
              </a:xfrm>
              <a:prstGeom prst="rect">
                <a:avLst/>
              </a:prstGeom>
              <a:ln w="76200">
                <a:solidFill>
                  <a:schemeClr val="tx1"/>
                </a:solidFill>
              </a:ln>
            </p:spPr>
          </p:pic>
          <p:pic>
            <p:nvPicPr>
              <p:cNvPr id="20" name="Picture 19" descr="A coin with a substance in it&#10;&#10;Description automatically generated with low confidence">
                <a:extLst>
                  <a:ext uri="{FF2B5EF4-FFF2-40B4-BE49-F238E27FC236}">
                    <a16:creationId xmlns:a16="http://schemas.microsoft.com/office/drawing/2014/main" id="{94B44623-AAF6-CB41-BBE0-B85C32540F9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6794" t="36798" r="21323" b="20692"/>
              <a:stretch/>
            </p:blipFill>
            <p:spPr>
              <a:xfrm rot="5400000">
                <a:off x="24436213" y="18338272"/>
                <a:ext cx="3657607" cy="3657600"/>
              </a:xfrm>
              <a:prstGeom prst="rect">
                <a:avLst/>
              </a:prstGeom>
              <a:ln w="76200">
                <a:solidFill>
                  <a:schemeClr val="tx1"/>
                </a:solidFill>
              </a:ln>
            </p:spPr>
          </p:pic>
          <p:pic>
            <p:nvPicPr>
              <p:cNvPr id="22" name="Picture 21" descr="A picture containing cup, half, plastic, eaten&#10;&#10;Description automatically generated">
                <a:extLst>
                  <a:ext uri="{FF2B5EF4-FFF2-40B4-BE49-F238E27FC236}">
                    <a16:creationId xmlns:a16="http://schemas.microsoft.com/office/drawing/2014/main" id="{EA64ABCA-1EAD-4F42-83C6-199CB0DC82F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5393" t="34766" r="23131" b="23266"/>
              <a:stretch/>
            </p:blipFill>
            <p:spPr>
              <a:xfrm rot="5400000">
                <a:off x="28124667" y="18338798"/>
                <a:ext cx="3657606" cy="3657600"/>
              </a:xfrm>
              <a:prstGeom prst="rect">
                <a:avLst/>
              </a:prstGeom>
              <a:ln w="76200">
                <a:solidFill>
                  <a:schemeClr val="tx1"/>
                </a:solidFill>
              </a:ln>
            </p:spPr>
          </p:pic>
          <p:sp>
            <p:nvSpPr>
              <p:cNvPr id="29" name="TextBox 28">
                <a:extLst>
                  <a:ext uri="{FF2B5EF4-FFF2-40B4-BE49-F238E27FC236}">
                    <a16:creationId xmlns:a16="http://schemas.microsoft.com/office/drawing/2014/main" id="{10C6A405-16C5-994A-9B5C-8E8B29A73411}"/>
                  </a:ext>
                </a:extLst>
              </p:cNvPr>
              <p:cNvSpPr txBox="1"/>
              <p:nvPr/>
            </p:nvSpPr>
            <p:spPr>
              <a:xfrm>
                <a:off x="20774354" y="18320452"/>
                <a:ext cx="917886" cy="769441"/>
              </a:xfrm>
              <a:prstGeom prst="rect">
                <a:avLst/>
              </a:prstGeom>
              <a:solidFill>
                <a:schemeClr val="tx1"/>
              </a:solidFill>
            </p:spPr>
            <p:txBody>
              <a:bodyPr wrap="square" rtlCol="0">
                <a:spAutoFit/>
              </a:bodyPr>
              <a:lstStyle/>
              <a:p>
                <a:pPr algn="ctr"/>
                <a:r>
                  <a:rPr lang="en-US" sz="4400" dirty="0">
                    <a:solidFill>
                      <a:schemeClr val="bg1"/>
                    </a:solidFill>
                    <a:latin typeface="Calibri" panose="020F0502020204030204" pitchFamily="34" charset="0"/>
                    <a:cs typeface="Calibri" panose="020F0502020204030204" pitchFamily="34" charset="0"/>
                  </a:rPr>
                  <a:t>a</a:t>
                </a:r>
              </a:p>
            </p:txBody>
          </p:sp>
          <p:sp>
            <p:nvSpPr>
              <p:cNvPr id="59" name="TextBox 58">
                <a:extLst>
                  <a:ext uri="{FF2B5EF4-FFF2-40B4-BE49-F238E27FC236}">
                    <a16:creationId xmlns:a16="http://schemas.microsoft.com/office/drawing/2014/main" id="{A07E63EC-28FA-464F-B299-F9D77087440C}"/>
                  </a:ext>
                </a:extLst>
              </p:cNvPr>
              <p:cNvSpPr txBox="1"/>
              <p:nvPr/>
            </p:nvSpPr>
            <p:spPr>
              <a:xfrm>
                <a:off x="24377025" y="18331089"/>
                <a:ext cx="917886" cy="769441"/>
              </a:xfrm>
              <a:prstGeom prst="rect">
                <a:avLst/>
              </a:prstGeom>
              <a:solidFill>
                <a:schemeClr val="tx1"/>
              </a:solidFill>
            </p:spPr>
            <p:txBody>
              <a:bodyPr wrap="square" rtlCol="0">
                <a:spAutoFit/>
              </a:bodyPr>
              <a:lstStyle/>
              <a:p>
                <a:pPr algn="ctr"/>
                <a:r>
                  <a:rPr lang="en-US" sz="4400" dirty="0">
                    <a:solidFill>
                      <a:schemeClr val="bg1"/>
                    </a:solidFill>
                    <a:latin typeface="Calibri" panose="020F0502020204030204" pitchFamily="34" charset="0"/>
                    <a:cs typeface="Calibri" panose="020F0502020204030204" pitchFamily="34" charset="0"/>
                  </a:rPr>
                  <a:t>b</a:t>
                </a:r>
              </a:p>
            </p:txBody>
          </p:sp>
          <p:sp>
            <p:nvSpPr>
              <p:cNvPr id="61" name="TextBox 60">
                <a:extLst>
                  <a:ext uri="{FF2B5EF4-FFF2-40B4-BE49-F238E27FC236}">
                    <a16:creationId xmlns:a16="http://schemas.microsoft.com/office/drawing/2014/main" id="{5B172465-D767-C847-9769-FD6BB1A0AF10}"/>
                  </a:ext>
                </a:extLst>
              </p:cNvPr>
              <p:cNvSpPr txBox="1"/>
              <p:nvPr/>
            </p:nvSpPr>
            <p:spPr>
              <a:xfrm>
                <a:off x="28086068" y="18254885"/>
                <a:ext cx="917886" cy="769441"/>
              </a:xfrm>
              <a:prstGeom prst="rect">
                <a:avLst/>
              </a:prstGeom>
              <a:solidFill>
                <a:schemeClr val="tx1"/>
              </a:solidFill>
            </p:spPr>
            <p:txBody>
              <a:bodyPr wrap="square" rtlCol="0">
                <a:spAutoFit/>
              </a:bodyPr>
              <a:lstStyle/>
              <a:p>
                <a:pPr algn="ctr"/>
                <a:r>
                  <a:rPr lang="en-US" sz="4400" dirty="0">
                    <a:solidFill>
                      <a:schemeClr val="bg1"/>
                    </a:solidFill>
                    <a:latin typeface="Calibri" panose="020F0502020204030204" pitchFamily="34" charset="0"/>
                    <a:cs typeface="Calibri" panose="020F0502020204030204" pitchFamily="34" charset="0"/>
                  </a:rPr>
                  <a:t>c</a:t>
                </a:r>
              </a:p>
            </p:txBody>
          </p:sp>
        </p:grpSp>
      </p:grpSp>
      <p:sp>
        <p:nvSpPr>
          <p:cNvPr id="21" name="TextBox 20">
            <a:extLst>
              <a:ext uri="{FF2B5EF4-FFF2-40B4-BE49-F238E27FC236}">
                <a16:creationId xmlns:a16="http://schemas.microsoft.com/office/drawing/2014/main" id="{A548EDE4-1B48-439B-A390-B192725B31D6}"/>
              </a:ext>
            </a:extLst>
          </p:cNvPr>
          <p:cNvSpPr txBox="1"/>
          <p:nvPr/>
        </p:nvSpPr>
        <p:spPr>
          <a:xfrm>
            <a:off x="18986534" y="5121297"/>
            <a:ext cx="14686520" cy="677108"/>
          </a:xfrm>
          <a:prstGeom prst="rect">
            <a:avLst/>
          </a:prstGeom>
          <a:noFill/>
        </p:spPr>
        <p:txBody>
          <a:bodyPr wrap="square" rtlCol="0">
            <a:spAutoFit/>
          </a:bodyPr>
          <a:lstStyle/>
          <a:p>
            <a:r>
              <a:rPr lang="en-US" sz="3800" dirty="0"/>
              <a:t>Scaffolds gradually broke down through a process of bulk erosion (Fig 4).</a:t>
            </a:r>
          </a:p>
        </p:txBody>
      </p:sp>
      <p:grpSp>
        <p:nvGrpSpPr>
          <p:cNvPr id="44" name="Group 43">
            <a:extLst>
              <a:ext uri="{FF2B5EF4-FFF2-40B4-BE49-F238E27FC236}">
                <a16:creationId xmlns:a16="http://schemas.microsoft.com/office/drawing/2014/main" id="{84CE69B1-84E3-43F3-847E-21E1C0BF8ABC}"/>
              </a:ext>
            </a:extLst>
          </p:cNvPr>
          <p:cNvGrpSpPr/>
          <p:nvPr/>
        </p:nvGrpSpPr>
        <p:grpSpPr>
          <a:xfrm>
            <a:off x="19263394" y="14325407"/>
            <a:ext cx="5889809" cy="4391213"/>
            <a:chOff x="19305951" y="14499166"/>
            <a:chExt cx="5889809" cy="4391213"/>
          </a:xfrm>
        </p:grpSpPr>
        <p:grpSp>
          <p:nvGrpSpPr>
            <p:cNvPr id="23" name="Group 22">
              <a:extLst>
                <a:ext uri="{FF2B5EF4-FFF2-40B4-BE49-F238E27FC236}">
                  <a16:creationId xmlns:a16="http://schemas.microsoft.com/office/drawing/2014/main" id="{E79D3F35-5500-4D3B-9BE9-EF81700937F0}"/>
                </a:ext>
              </a:extLst>
            </p:cNvPr>
            <p:cNvGrpSpPr/>
            <p:nvPr/>
          </p:nvGrpSpPr>
          <p:grpSpPr>
            <a:xfrm>
              <a:off x="19305951" y="14499166"/>
              <a:ext cx="5889809" cy="4391213"/>
              <a:chOff x="18903804" y="15335661"/>
              <a:chExt cx="5889809" cy="4391213"/>
            </a:xfrm>
          </p:grpSpPr>
          <p:graphicFrame>
            <p:nvGraphicFramePr>
              <p:cNvPr id="79" name="Object 78">
                <a:extLst>
                  <a:ext uri="{FF2B5EF4-FFF2-40B4-BE49-F238E27FC236}">
                    <a16:creationId xmlns:a16="http://schemas.microsoft.com/office/drawing/2014/main" id="{0AFE4E39-DF92-984D-B84A-296DF0DDC57C}"/>
                  </a:ext>
                </a:extLst>
              </p:cNvPr>
              <p:cNvGraphicFramePr>
                <a:graphicFrameLocks noChangeAspect="1"/>
              </p:cNvGraphicFramePr>
              <p:nvPr>
                <p:extLst>
                  <p:ext uri="{D42A27DB-BD31-4B8C-83A1-F6EECF244321}">
                    <p14:modId xmlns:p14="http://schemas.microsoft.com/office/powerpoint/2010/main" val="249266197"/>
                  </p:ext>
                </p:extLst>
              </p:nvPr>
            </p:nvGraphicFramePr>
            <p:xfrm>
              <a:off x="18905576" y="15335661"/>
              <a:ext cx="5888037" cy="4249738"/>
            </p:xfrm>
            <a:graphic>
              <a:graphicData uri="http://schemas.openxmlformats.org/presentationml/2006/ole">
                <mc:AlternateContent xmlns:mc="http://schemas.openxmlformats.org/markup-compatibility/2006">
                  <mc:Choice xmlns:v="urn:schemas-microsoft-com:vml" Requires="v">
                    <p:oleObj spid="_x0000_s1026" name="SPW 11.0 Graph" r:id="rId16" imgW="5888520" imgH="4249800" progId="SigmaPlotGraphicObject.10">
                      <p:embed/>
                    </p:oleObj>
                  </mc:Choice>
                  <mc:Fallback>
                    <p:oleObj name="SPW 11.0 Graph" r:id="rId16" imgW="5888520" imgH="4249800" progId="SigmaPlotGraphicObject.10">
                      <p:embed/>
                      <p:pic>
                        <p:nvPicPr>
                          <p:cNvPr id="79" name="Object 78">
                            <a:extLst>
                              <a:ext uri="{FF2B5EF4-FFF2-40B4-BE49-F238E27FC236}">
                                <a16:creationId xmlns:a16="http://schemas.microsoft.com/office/drawing/2014/main" id="{0AFE4E39-DF92-984D-B84A-296DF0DDC57C}"/>
                              </a:ext>
                            </a:extLst>
                          </p:cNvPr>
                          <p:cNvPicPr/>
                          <p:nvPr/>
                        </p:nvPicPr>
                        <p:blipFill>
                          <a:blip r:embed="rId17"/>
                          <a:stretch>
                            <a:fillRect/>
                          </a:stretch>
                        </p:blipFill>
                        <p:spPr>
                          <a:xfrm>
                            <a:off x="18905576" y="15335661"/>
                            <a:ext cx="5888037" cy="4249738"/>
                          </a:xfrm>
                          <a:prstGeom prst="rect">
                            <a:avLst/>
                          </a:prstGeom>
                        </p:spPr>
                      </p:pic>
                    </p:oleObj>
                  </mc:Fallback>
                </mc:AlternateContent>
              </a:graphicData>
            </a:graphic>
          </p:graphicFrame>
          <p:sp>
            <p:nvSpPr>
              <p:cNvPr id="90" name="TextBox 89">
                <a:extLst>
                  <a:ext uri="{FF2B5EF4-FFF2-40B4-BE49-F238E27FC236}">
                    <a16:creationId xmlns:a16="http://schemas.microsoft.com/office/drawing/2014/main" id="{7B02FB6A-793C-2F4F-8B1E-E5D4D830A8B1}"/>
                  </a:ext>
                </a:extLst>
              </p:cNvPr>
              <p:cNvSpPr txBox="1"/>
              <p:nvPr/>
            </p:nvSpPr>
            <p:spPr>
              <a:xfrm>
                <a:off x="18903804" y="19080543"/>
                <a:ext cx="588142" cy="646331"/>
              </a:xfrm>
              <a:prstGeom prst="rect">
                <a:avLst/>
              </a:prstGeom>
              <a:solidFill>
                <a:schemeClr val="tx1"/>
              </a:solidFill>
            </p:spPr>
            <p:txBody>
              <a:bodyPr wrap="square" rtlCol="0" anchor="ctr">
                <a:spAutoFit/>
              </a:bodyPr>
              <a:lstStyle/>
              <a:p>
                <a:pPr algn="ctr"/>
                <a:r>
                  <a:rPr lang="en-US" sz="3600" dirty="0">
                    <a:solidFill>
                      <a:schemeClr val="bg1"/>
                    </a:solidFill>
                    <a:latin typeface="Calibri" panose="020F0502020204030204" pitchFamily="34" charset="0"/>
                    <a:cs typeface="Calibri" panose="020F0502020204030204" pitchFamily="34" charset="0"/>
                  </a:rPr>
                  <a:t>a</a:t>
                </a:r>
              </a:p>
            </p:txBody>
          </p:sp>
        </p:grpSp>
        <p:cxnSp>
          <p:nvCxnSpPr>
            <p:cNvPr id="39" name="Straight Arrow Connector 38">
              <a:extLst>
                <a:ext uri="{FF2B5EF4-FFF2-40B4-BE49-F238E27FC236}">
                  <a16:creationId xmlns:a16="http://schemas.microsoft.com/office/drawing/2014/main" id="{D3CBFCB5-7C6B-4771-8BF9-628389A0E831}"/>
                </a:ext>
              </a:extLst>
            </p:cNvPr>
            <p:cNvCxnSpPr>
              <a:cxnSpLocks/>
            </p:cNvCxnSpPr>
            <p:nvPr/>
          </p:nvCxnSpPr>
          <p:spPr>
            <a:xfrm>
              <a:off x="21950149" y="15163800"/>
              <a:ext cx="0" cy="416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5851EF98-6E3E-4BE1-9316-A374849E41DC}"/>
                </a:ext>
              </a:extLst>
            </p:cNvPr>
            <p:cNvSpPr txBox="1"/>
            <p:nvPr/>
          </p:nvSpPr>
          <p:spPr>
            <a:xfrm>
              <a:off x="21031200" y="14762791"/>
              <a:ext cx="1981199" cy="369332"/>
            </a:xfrm>
            <a:prstGeom prst="rect">
              <a:avLst/>
            </a:prstGeom>
            <a:noFill/>
            <a:ln>
              <a:noFill/>
            </a:ln>
          </p:spPr>
          <p:txBody>
            <a:bodyPr wrap="square" rtlCol="0">
              <a:spAutoFit/>
            </a:bodyPr>
            <a:lstStyle/>
            <a:p>
              <a:r>
                <a:rPr lang="en-US" sz="1800" dirty="0"/>
                <a:t>Biphenyl signature</a:t>
              </a:r>
            </a:p>
          </p:txBody>
        </p:sp>
      </p:grpSp>
      <p:grpSp>
        <p:nvGrpSpPr>
          <p:cNvPr id="56" name="Group 55">
            <a:extLst>
              <a:ext uri="{FF2B5EF4-FFF2-40B4-BE49-F238E27FC236}">
                <a16:creationId xmlns:a16="http://schemas.microsoft.com/office/drawing/2014/main" id="{34AA8020-86CC-4DB0-A85E-CD0E6B5EB005}"/>
              </a:ext>
            </a:extLst>
          </p:cNvPr>
          <p:cNvGrpSpPr/>
          <p:nvPr/>
        </p:nvGrpSpPr>
        <p:grpSpPr>
          <a:xfrm>
            <a:off x="27660080" y="14277526"/>
            <a:ext cx="5809397" cy="7625779"/>
            <a:chOff x="27749416" y="14601810"/>
            <a:chExt cx="5809397" cy="7625779"/>
          </a:xfrm>
        </p:grpSpPr>
        <p:grpSp>
          <p:nvGrpSpPr>
            <p:cNvPr id="30" name="Group 29">
              <a:extLst>
                <a:ext uri="{FF2B5EF4-FFF2-40B4-BE49-F238E27FC236}">
                  <a16:creationId xmlns:a16="http://schemas.microsoft.com/office/drawing/2014/main" id="{07FF1003-306E-4079-BB44-CA3C3CBCFCD4}"/>
                </a:ext>
              </a:extLst>
            </p:cNvPr>
            <p:cNvGrpSpPr/>
            <p:nvPr/>
          </p:nvGrpSpPr>
          <p:grpSpPr>
            <a:xfrm>
              <a:off x="27749416" y="14601810"/>
              <a:ext cx="4504298" cy="7625779"/>
              <a:chOff x="27339047" y="14431687"/>
              <a:chExt cx="5023337" cy="8504513"/>
            </a:xfrm>
          </p:grpSpPr>
          <p:pic>
            <p:nvPicPr>
              <p:cNvPr id="41" name="Picture 40" descr="Chart&#10;&#10;Description automatically generated">
                <a:extLst>
                  <a:ext uri="{FF2B5EF4-FFF2-40B4-BE49-F238E27FC236}">
                    <a16:creationId xmlns:a16="http://schemas.microsoft.com/office/drawing/2014/main" id="{4ADF89C1-7BB4-484E-A032-1C91541E150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339047" y="14431687"/>
                <a:ext cx="5023337" cy="8454771"/>
              </a:xfrm>
              <a:prstGeom prst="rect">
                <a:avLst/>
              </a:prstGeom>
            </p:spPr>
          </p:pic>
          <p:sp>
            <p:nvSpPr>
              <p:cNvPr id="92" name="TextBox 91">
                <a:extLst>
                  <a:ext uri="{FF2B5EF4-FFF2-40B4-BE49-F238E27FC236}">
                    <a16:creationId xmlns:a16="http://schemas.microsoft.com/office/drawing/2014/main" id="{C722345B-891B-BF47-9D51-F6AE0EDF716F}"/>
                  </a:ext>
                </a:extLst>
              </p:cNvPr>
              <p:cNvSpPr txBox="1"/>
              <p:nvPr/>
            </p:nvSpPr>
            <p:spPr>
              <a:xfrm>
                <a:off x="27377258" y="22289869"/>
                <a:ext cx="588142" cy="646331"/>
              </a:xfrm>
              <a:prstGeom prst="rect">
                <a:avLst/>
              </a:prstGeom>
              <a:solidFill>
                <a:schemeClr val="tx1"/>
              </a:solidFill>
            </p:spPr>
            <p:txBody>
              <a:bodyPr wrap="square" rtlCol="0" anchor="ctr">
                <a:spAutoFit/>
              </a:bodyPr>
              <a:lstStyle/>
              <a:p>
                <a:pPr algn="ctr"/>
                <a:r>
                  <a:rPr lang="en-US" sz="3600" dirty="0">
                    <a:solidFill>
                      <a:schemeClr val="bg1"/>
                    </a:solidFill>
                    <a:latin typeface="Calibri" panose="020F0502020204030204" pitchFamily="34" charset="0"/>
                    <a:cs typeface="Calibri" panose="020F0502020204030204" pitchFamily="34" charset="0"/>
                  </a:rPr>
                  <a:t>b</a:t>
                </a:r>
              </a:p>
            </p:txBody>
          </p:sp>
        </p:grpSp>
        <p:sp>
          <p:nvSpPr>
            <p:cNvPr id="45" name="TextBox 44">
              <a:extLst>
                <a:ext uri="{FF2B5EF4-FFF2-40B4-BE49-F238E27FC236}">
                  <a16:creationId xmlns:a16="http://schemas.microsoft.com/office/drawing/2014/main" id="{A4547F5D-1D3B-431F-807C-75FC508F2B73}"/>
                </a:ext>
              </a:extLst>
            </p:cNvPr>
            <p:cNvSpPr txBox="1"/>
            <p:nvPr/>
          </p:nvSpPr>
          <p:spPr>
            <a:xfrm>
              <a:off x="30225871" y="20052037"/>
              <a:ext cx="3332942" cy="369332"/>
            </a:xfrm>
            <a:prstGeom prst="rect">
              <a:avLst/>
            </a:prstGeom>
            <a:noFill/>
          </p:spPr>
          <p:txBody>
            <a:bodyPr wrap="square" rtlCol="0">
              <a:spAutoFit/>
            </a:bodyPr>
            <a:lstStyle/>
            <a:p>
              <a:r>
                <a:rPr lang="en-US" sz="1800" dirty="0"/>
                <a:t>Peak is probably 4-aminobiphenyl</a:t>
              </a:r>
            </a:p>
          </p:txBody>
        </p:sp>
        <p:cxnSp>
          <p:nvCxnSpPr>
            <p:cNvPr id="101" name="Straight Arrow Connector 100">
              <a:extLst>
                <a:ext uri="{FF2B5EF4-FFF2-40B4-BE49-F238E27FC236}">
                  <a16:creationId xmlns:a16="http://schemas.microsoft.com/office/drawing/2014/main" id="{30EFD86B-5B3E-4295-B261-5D77641F4238}"/>
                </a:ext>
              </a:extLst>
            </p:cNvPr>
            <p:cNvCxnSpPr>
              <a:cxnSpLocks/>
            </p:cNvCxnSpPr>
            <p:nvPr/>
          </p:nvCxnSpPr>
          <p:spPr>
            <a:xfrm flipH="1" flipV="1">
              <a:off x="30043792" y="19916903"/>
              <a:ext cx="260384" cy="272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23759832"/>
      </p:ext>
    </p:extLst>
  </p:cSld>
  <p:clrMapOvr>
    <a:masterClrMapping/>
  </p:clrMapOvr>
  <mc:AlternateContent xmlns:mc="http://schemas.openxmlformats.org/markup-compatibility/2006" xmlns:p14="http://schemas.microsoft.com/office/powerpoint/2010/main">
    <mc:Choice Requires="p14">
      <p:transition spd="slow" p14:dur="2000" advTm="229762"/>
    </mc:Choice>
    <mc:Fallback xmlns="">
      <p:transition spd="slow" advTm="22976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0.8"/>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241DE42428847840EB47FA18273C6" ma:contentTypeVersion="15" ma:contentTypeDescription="Create a new document." ma:contentTypeScope="" ma:versionID="c26626b890c373067ea3206f8c8f90c5">
  <xsd:schema xmlns:xsd="http://www.w3.org/2001/XMLSchema" xmlns:xs="http://www.w3.org/2001/XMLSchema" xmlns:p="http://schemas.microsoft.com/office/2006/metadata/properties" xmlns:ns1="http://schemas.microsoft.com/sharepoint/v3" xmlns:ns3="c0c06cf0-4840-44c8-986d-06845f646644" xmlns:ns4="8c01e00f-7246-4806-a83d-3134f560d9ed" targetNamespace="http://schemas.microsoft.com/office/2006/metadata/properties" ma:root="true" ma:fieldsID="0b835cf73a46707b23e104bfef80e68b" ns1:_="" ns3:_="" ns4:_="">
    <xsd:import namespace="http://schemas.microsoft.com/sharepoint/v3"/>
    <xsd:import namespace="c0c06cf0-4840-44c8-986d-06845f646644"/>
    <xsd:import namespace="8c01e00f-7246-4806-a83d-3134f560d9e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c06cf0-4840-44c8-986d-06845f646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01e00f-7246-4806-a83d-3134f560d9e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0E59A2-B832-430F-BAB5-F9725EAFC2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c06cf0-4840-44c8-986d-06845f646644"/>
    <ds:schemaRef ds:uri="8c01e00f-7246-4806-a83d-3134f560d9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DB00F2-1772-4A8A-8405-8D71FEF1865C}">
  <ds:schemaRefs>
    <ds:schemaRef ds:uri="http://schemas.microsoft.com/sharepoint/v3/contenttype/forms"/>
  </ds:schemaRefs>
</ds:datastoreItem>
</file>

<file path=customXml/itemProps3.xml><?xml version="1.0" encoding="utf-8"?>
<ds:datastoreItem xmlns:ds="http://schemas.openxmlformats.org/officeDocument/2006/customXml" ds:itemID="{FAEC34FF-3F58-42D0-9198-7B0E29C86A2F}">
  <ds:schemaRefs>
    <ds:schemaRef ds:uri="http://purl.org/dc/dcmitype/"/>
    <ds:schemaRef ds:uri="http://schemas.microsoft.com/sharepoint/v3"/>
    <ds:schemaRef ds:uri="8c01e00f-7246-4806-a83d-3134f560d9ed"/>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c0c06cf0-4840-44c8-986d-06845f646644"/>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26249</TotalTime>
  <Words>813</Words>
  <Application>Microsoft Office PowerPoint</Application>
  <PresentationFormat>Custom</PresentationFormat>
  <Paragraphs>128</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vt:lpstr>
      <vt:lpstr>Times New Roman</vt:lpstr>
      <vt:lpstr>Office Theme</vt:lpstr>
      <vt:lpstr>SPW 11.0 Graph</vt:lpstr>
      <vt:lpstr>Bioprinting and evaluation of PLGA-KGN scaffolds as an augmentation to microfracture James D. Warren1, Daniel Young2, Matthew Ross2, Steve Elder1 1Department of Agricultural and Biological Engineering; 2Department of Basic Sciences, College of Veterinary Medicine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 4833</dc:title>
  <dc:creator>FY</dc:creator>
  <cp:lastModifiedBy>Elder, Steve</cp:lastModifiedBy>
  <cp:revision>628</cp:revision>
  <dcterms:created xsi:type="dcterms:W3CDTF">2013-09-06T13:41:22Z</dcterms:created>
  <dcterms:modified xsi:type="dcterms:W3CDTF">2021-03-29T16:32:51Z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0x01010033F241DE42428847840EB47FA18273C6</vt:lpwstr>
  </property>
</Properties>
</file>